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4"/>
    <p:restoredTop sz="96240"/>
  </p:normalViewPr>
  <p:slideViewPr>
    <p:cSldViewPr snapToGrid="0">
      <p:cViewPr varScale="1">
        <p:scale>
          <a:sx n="124" d="100"/>
          <a:sy n="124" d="100"/>
        </p:scale>
        <p:origin x="136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D598E-CC5D-3D4A-A326-9BBEC1D92BB5}" type="datetimeFigureOut">
              <a:rPr lang="en-US" smtClean="0"/>
              <a:t>10/28/20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Materials Science and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96463-1CB7-E447-9A34-4C4D8E3F9C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6943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ABDDE-911F-8E4C-9FD9-F3EE12B2D417}" type="datetimeFigureOut">
              <a:rPr lang="en-US" smtClean="0"/>
              <a:t>10/28/20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Materials Science and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4AC26-5761-2741-85CF-02A829D3A0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977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Materials Science and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34AC26-5761-2741-85CF-02A829D3A08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56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 descr="RU_SHIELD_SIG_ST_PMS186_100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300803"/>
            <a:ext cx="4305300" cy="127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91350" y="6562725"/>
            <a:ext cx="21336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F5F5F"/>
                </a:solidFill>
                <a:cs typeface="Geneva" charset="0"/>
              </a:defRPr>
            </a:lvl1pPr>
          </a:lstStyle>
          <a:p>
            <a:pPr>
              <a:defRPr/>
            </a:pPr>
            <a:fld id="{94F06B10-230A-2842-997C-D8605B5277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6350" y="6610350"/>
            <a:ext cx="2286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>
                <a:solidFill>
                  <a:srgbClr val="5F5F5F"/>
                </a:solidFill>
              </a:rPr>
              <a:t>Materials Science and</a:t>
            </a:r>
            <a:r>
              <a:rPr lang="en-US" sz="1000" baseline="0" dirty="0">
                <a:solidFill>
                  <a:srgbClr val="5F5F5F"/>
                </a:solidFill>
              </a:rPr>
              <a:t> Engineering</a:t>
            </a:r>
            <a:endParaRPr lang="en-US" sz="1000" dirty="0">
              <a:solidFill>
                <a:srgbClr val="5F5F5F"/>
              </a:solidFill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5845601" y="125413"/>
            <a:ext cx="2877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Riman Research Group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58800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U_SHIELD_LOGOTYPE_CMYK_K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9" y="76200"/>
            <a:ext cx="1589962" cy="431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New Patent Policy and Impact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Richard E. Riman</a:t>
            </a:r>
          </a:p>
          <a:p>
            <a:pPr eaLnBrk="1" hangingPunct="1"/>
            <a:r>
              <a:rPr lang="en-US" dirty="0">
                <a:latin typeface="Arial" charset="0"/>
              </a:rPr>
              <a:t>Distinguished Professor</a:t>
            </a:r>
          </a:p>
          <a:p>
            <a:pPr eaLnBrk="1" hangingPunct="1"/>
            <a:r>
              <a:rPr lang="en-US" dirty="0">
                <a:latin typeface="Arial" charset="0"/>
              </a:rPr>
              <a:t>Department of Materials Science and Engineering</a:t>
            </a:r>
          </a:p>
          <a:p>
            <a:pPr eaLnBrk="1" hangingPunct="1"/>
            <a:r>
              <a:rPr lang="en-US" dirty="0">
                <a:latin typeface="Arial" charset="0"/>
              </a:rPr>
              <a:t>riman@rutgers.edu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8C46E-759A-4341-81F3-13C538543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Major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1C2C2-8037-D441-B162-34E6B04E1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policy removes all but one incentive for faculty to commercialize their research done at University, namely personal royalties</a:t>
            </a:r>
          </a:p>
          <a:p>
            <a:r>
              <a:rPr lang="en-US" dirty="0"/>
              <a:t>Successful commercialization of a technology will not enable a faculty member’s research effort to grow as it once did in the past</a:t>
            </a:r>
          </a:p>
          <a:p>
            <a:r>
              <a:rPr lang="en-US" dirty="0"/>
              <a:t>Successful commercialization efforts are not considered important for promotion in the academic environment</a:t>
            </a:r>
          </a:p>
          <a:p>
            <a:r>
              <a:rPr lang="en-US" dirty="0"/>
              <a:t>Given the huge time investment, risk to career and possibility that no substantial personal benefit will result, commercialization efforts will greatly diminish at Rutgers</a:t>
            </a:r>
          </a:p>
          <a:p>
            <a:r>
              <a:rPr lang="en-US" dirty="0"/>
              <a:t>Faculty who are already good at commercialization will leave Rutgers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AC0AA-BB9D-9948-9207-1839FB8366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2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B76CB-D1D8-6348-8DA3-9D8C453DF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Summary of Changes in Royalty Distribution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A4178C-C6BF-9646-A90D-AB97E9DD21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6002D-D97E-744F-AFF5-E6C90AEA80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r>
              <a:rPr lang="en-US" dirty="0"/>
              <a:t>Recipients were Inventor (25-28%), Research Unit (30-40%), Department (5-10%) and OTC (25-30%)</a:t>
            </a:r>
          </a:p>
          <a:p>
            <a:r>
              <a:rPr lang="en-US" dirty="0"/>
              <a:t>Dean or Director of Research Unit (5%)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395B62-0A41-DD4A-B140-3BB2464FF4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After</a:t>
            </a:r>
            <a:r>
              <a:rPr lang="en-US" b="0" baseline="30000" dirty="0"/>
              <a:t>†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62FEAFE-896F-7F45-B3C3-E45644124C9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Inventors (25-28%)</a:t>
            </a:r>
          </a:p>
          <a:p>
            <a:r>
              <a:rPr lang="en-US" dirty="0"/>
              <a:t>Office of the President (10%)</a:t>
            </a:r>
          </a:p>
          <a:p>
            <a:r>
              <a:rPr lang="en-US" dirty="0"/>
              <a:t>Office of the Chancellor (28-30%)</a:t>
            </a:r>
          </a:p>
          <a:p>
            <a:r>
              <a:rPr lang="en-US" dirty="0"/>
              <a:t>RCM Center or Dean (28-30%)</a:t>
            </a:r>
          </a:p>
          <a:p>
            <a:r>
              <a:rPr lang="en-US" dirty="0"/>
              <a:t>Office of Research and Economic Development (0-6%)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465C3-D3CB-8747-BE35-060DFDD125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00BF44-23AD-884B-9809-E558399F0777}"/>
              </a:ext>
            </a:extLst>
          </p:cNvPr>
          <p:cNvSpPr txBox="1"/>
          <p:nvPr/>
        </p:nvSpPr>
        <p:spPr>
          <a:xfrm>
            <a:off x="609600" y="6222124"/>
            <a:ext cx="31846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*% depends of exceeding $100k threshold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59C36-4C0F-E94D-908D-3B2B6C4DC5CD}"/>
              </a:ext>
            </a:extLst>
          </p:cNvPr>
          <p:cNvSpPr txBox="1"/>
          <p:nvPr/>
        </p:nvSpPr>
        <p:spPr>
          <a:xfrm>
            <a:off x="4873516" y="6285726"/>
            <a:ext cx="3813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/>
              <a:t>†</a:t>
            </a:r>
            <a:r>
              <a:rPr lang="en-US" sz="1200" dirty="0"/>
              <a:t>% for inventors is unknown because policy because percentage adds up to more than 100%</a:t>
            </a:r>
          </a:p>
        </p:txBody>
      </p:sp>
    </p:spTree>
    <p:extLst>
      <p:ext uri="{BB962C8B-B14F-4D97-AF65-F5344CB8AC3E}">
        <p14:creationId xmlns:p14="http://schemas.microsoft.com/office/powerpoint/2010/main" val="36933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33CAC-ECC3-C442-AEAB-48FC61759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0969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Fine Print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DBFF2-288A-1A4E-B6C7-06D2D2D4D9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B9611-DB53-4F4F-BD31-5C5710B8A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2176408"/>
          </a:xfrm>
        </p:spPr>
        <p:txBody>
          <a:bodyPr/>
          <a:lstStyle/>
          <a:p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$5k goes to inventor</a:t>
            </a:r>
          </a:p>
          <a:p>
            <a:r>
              <a:rPr lang="en-US" sz="2000" dirty="0"/>
              <a:t>Patent costs unpaid by licensee are then taken out of royalty stream</a:t>
            </a:r>
          </a:p>
          <a:p>
            <a:r>
              <a:rPr lang="en-US" sz="2000" dirty="0"/>
              <a:t>Then distribution shown in previous slide implemented</a:t>
            </a:r>
          </a:p>
          <a:p>
            <a:r>
              <a:rPr lang="en-US" sz="2000" dirty="0"/>
              <a:t>Easy to understand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AA0C1D-444A-1B4F-A5BD-4C9CC627CF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After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61CBCD-F853-3247-B49A-9F5C9DF984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8327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$5k goes to inventor</a:t>
            </a:r>
          </a:p>
          <a:p>
            <a:r>
              <a:rPr lang="en-US" dirty="0"/>
              <a:t>Inventor share is then taken, ranging in 25-28%</a:t>
            </a:r>
          </a:p>
          <a:p>
            <a:r>
              <a:rPr lang="en-US" dirty="0"/>
              <a:t>5% is deducted for an early stage accelerator fund (basis of percent not defined)</a:t>
            </a:r>
          </a:p>
          <a:p>
            <a:r>
              <a:rPr lang="en-US" dirty="0"/>
              <a:t>Adjusted Revenue (not defined what this is) is used to pay operating costs of OTC</a:t>
            </a:r>
          </a:p>
          <a:p>
            <a:r>
              <a:rPr lang="en-US" dirty="0"/>
              <a:t>After adjusted revenue is deducted, remainder is distributed, either only to business units or to business units and inventor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D5DD5-D51A-5541-A495-6228347AC0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5261A5-F588-D34E-A84B-E514DA90C9A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8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7BF38CF-3588-B745-AF97-6D466D771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Main Problems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0C3D238-CEBE-7543-BB58-75A2005C6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50387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Faculty input was not sought on policy</a:t>
            </a:r>
          </a:p>
          <a:p>
            <a:r>
              <a:rPr lang="en-US" dirty="0"/>
              <a:t>Faculty were not notified of policy change</a:t>
            </a:r>
          </a:p>
          <a:p>
            <a:r>
              <a:rPr lang="en-US" dirty="0"/>
              <a:t>Written policy is vague wrt to exact procedure for computing royalty amounts to each receiving entity</a:t>
            </a:r>
          </a:p>
          <a:p>
            <a:r>
              <a:rPr lang="en-US" dirty="0"/>
              <a:t>No support allocated for inventor laboratory(s)</a:t>
            </a:r>
          </a:p>
          <a:p>
            <a:r>
              <a:rPr lang="en-US" dirty="0"/>
              <a:t>Portion going to OTC seems to be arbitrary amount chosen by OTC</a:t>
            </a:r>
          </a:p>
          <a:p>
            <a:r>
              <a:rPr lang="en-US" dirty="0"/>
              <a:t>Royalty amount going to inventors could be a very small amount</a:t>
            </a:r>
          </a:p>
          <a:p>
            <a:r>
              <a:rPr lang="en-US" dirty="0"/>
              <a:t>3 groups of University administrators, who play no role in creating successful patents collectively, take 68-70% of the royalties</a:t>
            </a:r>
          </a:p>
          <a:p>
            <a:pPr lvl="1"/>
            <a:r>
              <a:rPr lang="en-US" dirty="0"/>
              <a:t>Office of the President</a:t>
            </a:r>
          </a:p>
          <a:p>
            <a:pPr lvl="1"/>
            <a:r>
              <a:rPr lang="en-US" dirty="0"/>
              <a:t>Chancellor’s Office</a:t>
            </a:r>
          </a:p>
          <a:p>
            <a:pPr lvl="1"/>
            <a:r>
              <a:rPr lang="en-US" dirty="0"/>
              <a:t>Dean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C2C92-CA06-0A49-865B-401258DD8C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5261A5-F588-D34E-A84B-E514DA90C9A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295EE-DEDE-0F47-99B5-A89589D6C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9124950" cy="808038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New Policy Removes Faculty Incentives to Commercialize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37371-B7F5-C94B-98B7-448D84092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Royalties are gone to grow an already successful effort by:</a:t>
            </a:r>
          </a:p>
          <a:p>
            <a:pPr lvl="1"/>
            <a:r>
              <a:rPr lang="en-US" dirty="0"/>
              <a:t>Hiring research faculty, postdocs, students or technicians</a:t>
            </a:r>
          </a:p>
          <a:p>
            <a:pPr lvl="1"/>
            <a:r>
              <a:rPr lang="en-US" dirty="0"/>
              <a:t>Maintaining equipment in laboratory</a:t>
            </a:r>
          </a:p>
          <a:p>
            <a:pPr lvl="1"/>
            <a:r>
              <a:rPr lang="en-US" dirty="0"/>
              <a:t>Buying new equipment</a:t>
            </a:r>
          </a:p>
          <a:p>
            <a:pPr lvl="1"/>
            <a:r>
              <a:rPr lang="en-US" dirty="0"/>
              <a:t>Balancing budgets</a:t>
            </a:r>
          </a:p>
          <a:p>
            <a:pPr lvl="1"/>
            <a:r>
              <a:rPr lang="en-US" dirty="0"/>
              <a:t>Having funds to find grants and contracts, publicize research and participate in competitions</a:t>
            </a:r>
          </a:p>
          <a:p>
            <a:r>
              <a:rPr lang="en-US" dirty="0"/>
              <a:t>Inventors have no clear method for estimating their share of the royalties for budgeting purposes, which if even substantial get split among many co-inventors</a:t>
            </a:r>
          </a:p>
          <a:p>
            <a:r>
              <a:rPr lang="en-US" dirty="0"/>
              <a:t>Risks outweigh the benefits for a successful career</a:t>
            </a:r>
          </a:p>
          <a:p>
            <a:pPr lvl="1"/>
            <a:r>
              <a:rPr lang="en-US" dirty="0"/>
              <a:t>Not having a successful patent despite huge time investment (see Slide 6)</a:t>
            </a:r>
          </a:p>
          <a:p>
            <a:pPr lvl="1"/>
            <a:r>
              <a:rPr lang="en-US" dirty="0"/>
              <a:t>Not getting promoted at Rutgers due to lack of academic merit(see Slide 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C6DF3-CC08-154F-8C4F-519384237F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47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466B3-0E2C-C447-AAFE-91DCCA6AA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30" y="609600"/>
            <a:ext cx="8870732" cy="8080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 Successful Patent is Difficult, Time-Consuming &amp; Risky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F7325-8990-414E-911A-0A8AC25EA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34" y="1332272"/>
            <a:ext cx="8550166" cy="5334000"/>
          </a:xfrm>
        </p:spPr>
        <p:txBody>
          <a:bodyPr numCol="2">
            <a:normAutofit fontScale="77500" lnSpcReduction="20000"/>
          </a:bodyPr>
          <a:lstStyle/>
          <a:p>
            <a:r>
              <a:rPr lang="en-US" dirty="0"/>
              <a:t>Environment for licensing has changed</a:t>
            </a:r>
          </a:p>
          <a:p>
            <a:pPr lvl="1"/>
            <a:r>
              <a:rPr lang="en-US" dirty="0"/>
              <a:t>Big corporations are not giving Universities large grants</a:t>
            </a:r>
          </a:p>
          <a:p>
            <a:pPr lvl="1"/>
            <a:r>
              <a:rPr lang="en-US" dirty="0"/>
              <a:t>Big corporations “try before they buy”, thereby requiring a startup company to do all the product development</a:t>
            </a:r>
          </a:p>
          <a:p>
            <a:pPr lvl="1"/>
            <a:r>
              <a:rPr lang="en-US" dirty="0"/>
              <a:t>“Try before they buy” has halted large corporate research programs at Universities</a:t>
            </a:r>
          </a:p>
          <a:p>
            <a:r>
              <a:rPr lang="en-US" dirty="0"/>
              <a:t>Faculty spend time developing the strategy for creating a patent</a:t>
            </a:r>
          </a:p>
          <a:p>
            <a:pPr lvl="1"/>
            <a:r>
              <a:rPr lang="en-US" dirty="0"/>
              <a:t>Talking to many companies to identify the right problem to solve </a:t>
            </a:r>
          </a:p>
          <a:p>
            <a:pPr lvl="1"/>
            <a:r>
              <a:rPr lang="en-US" dirty="0"/>
              <a:t>Understand and evaluate the peer-reviewed literature, examiner-reviewed patents and patent applications for patentability</a:t>
            </a:r>
          </a:p>
          <a:p>
            <a:pPr lvl="1"/>
            <a:r>
              <a:rPr lang="en-US" dirty="0"/>
              <a:t>Seek out technical and economic literature to make sure the patent can be profitable</a:t>
            </a:r>
          </a:p>
          <a:p>
            <a:pPr lvl="1"/>
            <a:r>
              <a:rPr lang="en-US" dirty="0"/>
              <a:t>Create funding to do the work using both technical and economic data</a:t>
            </a:r>
          </a:p>
          <a:p>
            <a:pPr lvl="1"/>
            <a:r>
              <a:rPr lang="en-US" dirty="0"/>
              <a:t>Set up the equipment needed for research and development for University and Corporate work</a:t>
            </a:r>
          </a:p>
          <a:p>
            <a:pPr lvl="1"/>
            <a:r>
              <a:rPr lang="en-US" dirty="0"/>
              <a:t>Get contract signed</a:t>
            </a:r>
          </a:p>
          <a:p>
            <a:pPr lvl="1"/>
            <a:r>
              <a:rPr lang="en-US" dirty="0"/>
              <a:t>Perform the work</a:t>
            </a:r>
          </a:p>
          <a:p>
            <a:pPr lvl="1"/>
            <a:r>
              <a:rPr lang="en-US" dirty="0"/>
              <a:t>Submit a disclosure</a:t>
            </a:r>
          </a:p>
          <a:p>
            <a:r>
              <a:rPr lang="en-US" dirty="0"/>
              <a:t>Faculty spend time finding money for patenting</a:t>
            </a:r>
          </a:p>
          <a:p>
            <a:pPr lvl="1"/>
            <a:r>
              <a:rPr lang="en-US" dirty="0"/>
              <a:t>Rutgers pays for patents only on occasion</a:t>
            </a:r>
          </a:p>
          <a:p>
            <a:pPr lvl="1"/>
            <a:r>
              <a:rPr lang="en-US" dirty="0"/>
              <a:t>Rutgers does not pay for international filings</a:t>
            </a:r>
          </a:p>
          <a:p>
            <a:r>
              <a:rPr lang="en-US" dirty="0"/>
              <a:t>Faculty spend time finding licensees</a:t>
            </a:r>
          </a:p>
          <a:p>
            <a:pPr lvl="1"/>
            <a:r>
              <a:rPr lang="en-US" dirty="0"/>
              <a:t>Faculty network with small and intermediate businesses</a:t>
            </a:r>
          </a:p>
          <a:p>
            <a:pPr lvl="1"/>
            <a:r>
              <a:rPr lang="en-US" dirty="0"/>
              <a:t>Faculty sell business on idea</a:t>
            </a:r>
          </a:p>
          <a:p>
            <a:pPr lvl="1"/>
            <a:r>
              <a:rPr lang="en-US" dirty="0"/>
              <a:t>Faculty convince company to make the appropriate investment</a:t>
            </a:r>
          </a:p>
          <a:p>
            <a:r>
              <a:rPr lang="en-US" dirty="0"/>
              <a:t>Faculty spend time starting companies or finding entrepreneurs to start one</a:t>
            </a:r>
          </a:p>
          <a:p>
            <a:pPr lvl="1"/>
            <a:r>
              <a:rPr lang="en-US" dirty="0"/>
              <a:t>Faculty must develop business plan or find partners to do it instead</a:t>
            </a:r>
          </a:p>
          <a:p>
            <a:pPr lvl="1"/>
            <a:r>
              <a:rPr lang="en-US" dirty="0"/>
              <a:t>Faculty must find venture capital</a:t>
            </a:r>
          </a:p>
          <a:p>
            <a:pPr lvl="1"/>
            <a:r>
              <a:rPr lang="en-US" dirty="0"/>
              <a:t>Faculty must build a research and development company</a:t>
            </a:r>
          </a:p>
          <a:p>
            <a:pPr lvl="1"/>
            <a:r>
              <a:rPr lang="en-US" dirty="0"/>
              <a:t>Faculty must build team for company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D8252-72C5-8C4F-BCBC-700854F174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45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81298-4BA6-554C-95E5-7E1AFDF27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667750" cy="808038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Promotion Committees Do Not Reward 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Faculty Who Commercialize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35A21-5DE5-F64D-AAB0-5522EB4ED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faculty believe that patenting and commercialization is not scholarly or difficult to do</a:t>
            </a:r>
          </a:p>
          <a:p>
            <a:r>
              <a:rPr lang="en-US" dirty="0"/>
              <a:t>Most faculty think OTC does all the work for the faculty while their main responsibility is to process legal paperwork</a:t>
            </a:r>
          </a:p>
          <a:p>
            <a:r>
              <a:rPr lang="en-US" dirty="0"/>
              <a:t>Commercializing technology is viewed as a corrupting influence in establishing sound engineering and scientific principles</a:t>
            </a:r>
          </a:p>
          <a:p>
            <a:r>
              <a:rPr lang="en-US" dirty="0"/>
              <a:t>Faculty commercializing technology are perceived to be rolling in cash and should leave the university to make room for “real” professors</a:t>
            </a:r>
          </a:p>
          <a:p>
            <a:r>
              <a:rPr lang="en-US" dirty="0"/>
              <a:t>These thought patterns prevent promotion committees from recognizing commercialization efforts as having academic merit, despite the many parallels (see slide 8 for parallels)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45FA36-2A91-BF4A-AFE7-7061C273DE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14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237F9-36A6-804B-AB68-BAB9C719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Commercialization ≠ Academic Merit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The False Inequities!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4DACC-17D6-8441-98ED-00F643402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patent examiner’s review is not valued like a journal peer review even though an examiner’s review is far more rigorous in terms of its originality and demonstration of feasibility</a:t>
            </a:r>
          </a:p>
          <a:p>
            <a:r>
              <a:rPr lang="en-US" dirty="0"/>
              <a:t>Getting a patent awarded is not counted as a publication</a:t>
            </a:r>
          </a:p>
          <a:p>
            <a:r>
              <a:rPr lang="en-US" dirty="0"/>
              <a:t>Patent citations are not monitored or counted like journal citations to estimate impact</a:t>
            </a:r>
          </a:p>
          <a:p>
            <a:r>
              <a:rPr lang="en-US" dirty="0"/>
              <a:t>Finding or creating a licensee who spends tens to hundreds of millions of dollars on commercializing a patent is not counted as a grant or contract</a:t>
            </a:r>
          </a:p>
          <a:p>
            <a:r>
              <a:rPr lang="en-US" dirty="0"/>
              <a:t>The techno-economic aspects of faculty crafting a profitable license is not considered a scholarly task</a:t>
            </a:r>
          </a:p>
          <a:p>
            <a:r>
              <a:rPr lang="en-US" dirty="0"/>
              <a:t>The impact of the patent on technology progression and human behavior is not recognized like an impactful journal paper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427883-47CB-4A4E-8C44-12E7AC1825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816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BA54C-668F-DE43-97F5-00021E1BD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Impact of New Policy – Rutgers is the Loser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B4079-482A-1742-93DC-87B8BB355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Faculty will leave Rutgers to:</a:t>
            </a:r>
          </a:p>
          <a:p>
            <a:pPr lvl="1"/>
            <a:r>
              <a:rPr lang="en-US" dirty="0"/>
              <a:t>Join universities that understand how to promote commercialization</a:t>
            </a:r>
          </a:p>
          <a:p>
            <a:pPr lvl="1"/>
            <a:r>
              <a:rPr lang="en-US" dirty="0"/>
              <a:t>Be an entrepreneur</a:t>
            </a:r>
          </a:p>
          <a:p>
            <a:r>
              <a:rPr lang="en-US" dirty="0"/>
              <a:t>Research faculty will leave for the sake of job security</a:t>
            </a:r>
          </a:p>
          <a:p>
            <a:r>
              <a:rPr lang="en-US" dirty="0"/>
              <a:t>Faculty who stay at Rutgers will not pursue commercialization due to lack of a clear upside </a:t>
            </a:r>
          </a:p>
          <a:p>
            <a:r>
              <a:rPr lang="en-US" dirty="0"/>
              <a:t>Faculty who stay develop workarounds that deny Rutgers the appropriate share of royalties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D96C47-77B5-194F-BBAC-4C32F6D3E3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73142"/>
      </p:ext>
    </p:extLst>
  </p:cSld>
  <p:clrMapOvr>
    <a:masterClrMapping/>
  </p:clrMapOvr>
</p:sld>
</file>

<file path=ppt/theme/theme1.xml><?xml version="1.0" encoding="utf-8"?>
<a:theme xmlns:a="http://schemas.openxmlformats.org/drawingml/2006/main" name="RU_template_SHIELD_RBHS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" id="{A49E4453-6899-A04D-93CF-6FF2416ACD0F}" vid="{CD61A6AF-6A27-904E-AC24-C8510A15DF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RU_template_SHIELD_RBHS</Template>
  <TotalTime>470</TotalTime>
  <Words>1056</Words>
  <Application>Microsoft Macintosh PowerPoint</Application>
  <PresentationFormat>On-screen Show (4:3)</PresentationFormat>
  <Paragraphs>114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RU_template_SHIELD_RBHS</vt:lpstr>
      <vt:lpstr>New Patent Policy and Impact</vt:lpstr>
      <vt:lpstr>Summary of Changes in Royalty Distribution</vt:lpstr>
      <vt:lpstr>The Fine Print</vt:lpstr>
      <vt:lpstr>Main Problems</vt:lpstr>
      <vt:lpstr>New Policy Removes Faculty Incentives to Commercialize</vt:lpstr>
      <vt:lpstr>A Successful Patent is Difficult, Time-Consuming &amp; Risky</vt:lpstr>
      <vt:lpstr>Promotion Committees Do Not Reward  Faculty Who Commercialize</vt:lpstr>
      <vt:lpstr>Commercialization ≠ Academic Merit The False Inequities!</vt:lpstr>
      <vt:lpstr>Impact of New Policy – Rutgers is the Loser</vt:lpstr>
      <vt:lpstr>Major Messages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Patent Policy and Impact</dc:title>
  <dc:creator>Richard Riman</dc:creator>
  <cp:lastModifiedBy>Galina Moser</cp:lastModifiedBy>
  <cp:revision>6</cp:revision>
  <cp:lastPrinted>2015-10-16T14:09:02Z</cp:lastPrinted>
  <dcterms:created xsi:type="dcterms:W3CDTF">2020-10-21T14:36:22Z</dcterms:created>
  <dcterms:modified xsi:type="dcterms:W3CDTF">2020-10-28T16:05:20Z</dcterms:modified>
</cp:coreProperties>
</file>