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70" d="100"/>
          <a:sy n="70" d="100"/>
        </p:scale>
        <p:origin x="525"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F5C386-3407-4FD5-81E8-89DDF78024EB}"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9C00E-46A2-47B3-83EF-3F938B47FBDF}" type="slidenum">
              <a:rPr lang="en-US" smtClean="0"/>
              <a:t>‹#›</a:t>
            </a:fld>
            <a:endParaRPr lang="en-US"/>
          </a:p>
        </p:txBody>
      </p:sp>
    </p:spTree>
    <p:extLst>
      <p:ext uri="{BB962C8B-B14F-4D97-AF65-F5344CB8AC3E}">
        <p14:creationId xmlns:p14="http://schemas.microsoft.com/office/powerpoint/2010/main" val="873728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F5C386-3407-4FD5-81E8-89DDF78024EB}"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9C00E-46A2-47B3-83EF-3F938B47FBDF}" type="slidenum">
              <a:rPr lang="en-US" smtClean="0"/>
              <a:t>‹#›</a:t>
            </a:fld>
            <a:endParaRPr lang="en-US"/>
          </a:p>
        </p:txBody>
      </p:sp>
    </p:spTree>
    <p:extLst>
      <p:ext uri="{BB962C8B-B14F-4D97-AF65-F5344CB8AC3E}">
        <p14:creationId xmlns:p14="http://schemas.microsoft.com/office/powerpoint/2010/main" val="3843461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F5C386-3407-4FD5-81E8-89DDF78024EB}"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9C00E-46A2-47B3-83EF-3F938B47FBDF}" type="slidenum">
              <a:rPr lang="en-US" smtClean="0"/>
              <a:t>‹#›</a:t>
            </a:fld>
            <a:endParaRPr lang="en-US"/>
          </a:p>
        </p:txBody>
      </p:sp>
    </p:spTree>
    <p:extLst>
      <p:ext uri="{BB962C8B-B14F-4D97-AF65-F5344CB8AC3E}">
        <p14:creationId xmlns:p14="http://schemas.microsoft.com/office/powerpoint/2010/main" val="2111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F5C386-3407-4FD5-81E8-89DDF78024EB}"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9C00E-46A2-47B3-83EF-3F938B47FBDF}" type="slidenum">
              <a:rPr lang="en-US" smtClean="0"/>
              <a:t>‹#›</a:t>
            </a:fld>
            <a:endParaRPr lang="en-US"/>
          </a:p>
        </p:txBody>
      </p:sp>
    </p:spTree>
    <p:extLst>
      <p:ext uri="{BB962C8B-B14F-4D97-AF65-F5344CB8AC3E}">
        <p14:creationId xmlns:p14="http://schemas.microsoft.com/office/powerpoint/2010/main" val="448236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F5C386-3407-4FD5-81E8-89DDF78024EB}"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9C00E-46A2-47B3-83EF-3F938B47FBDF}" type="slidenum">
              <a:rPr lang="en-US" smtClean="0"/>
              <a:t>‹#›</a:t>
            </a:fld>
            <a:endParaRPr lang="en-US"/>
          </a:p>
        </p:txBody>
      </p:sp>
    </p:spTree>
    <p:extLst>
      <p:ext uri="{BB962C8B-B14F-4D97-AF65-F5344CB8AC3E}">
        <p14:creationId xmlns:p14="http://schemas.microsoft.com/office/powerpoint/2010/main" val="1641227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F5C386-3407-4FD5-81E8-89DDF78024EB}"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9C00E-46A2-47B3-83EF-3F938B47FBDF}" type="slidenum">
              <a:rPr lang="en-US" smtClean="0"/>
              <a:t>‹#›</a:t>
            </a:fld>
            <a:endParaRPr lang="en-US"/>
          </a:p>
        </p:txBody>
      </p:sp>
    </p:spTree>
    <p:extLst>
      <p:ext uri="{BB962C8B-B14F-4D97-AF65-F5344CB8AC3E}">
        <p14:creationId xmlns:p14="http://schemas.microsoft.com/office/powerpoint/2010/main" val="2873931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F5C386-3407-4FD5-81E8-89DDF78024EB}" type="datetimeFigureOut">
              <a:rPr lang="en-US" smtClean="0"/>
              <a:t>2/21/2022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B9C00E-46A2-47B3-83EF-3F938B47FBDF}" type="slidenum">
              <a:rPr lang="en-US" smtClean="0"/>
              <a:t>‹#›</a:t>
            </a:fld>
            <a:endParaRPr lang="en-US"/>
          </a:p>
        </p:txBody>
      </p:sp>
    </p:spTree>
    <p:extLst>
      <p:ext uri="{BB962C8B-B14F-4D97-AF65-F5344CB8AC3E}">
        <p14:creationId xmlns:p14="http://schemas.microsoft.com/office/powerpoint/2010/main" val="2451482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F5C386-3407-4FD5-81E8-89DDF78024EB}" type="datetimeFigureOut">
              <a:rPr lang="en-US" smtClean="0"/>
              <a:t>2/21/2022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B9C00E-46A2-47B3-83EF-3F938B47FBDF}" type="slidenum">
              <a:rPr lang="en-US" smtClean="0"/>
              <a:t>‹#›</a:t>
            </a:fld>
            <a:endParaRPr lang="en-US"/>
          </a:p>
        </p:txBody>
      </p:sp>
    </p:spTree>
    <p:extLst>
      <p:ext uri="{BB962C8B-B14F-4D97-AF65-F5344CB8AC3E}">
        <p14:creationId xmlns:p14="http://schemas.microsoft.com/office/powerpoint/2010/main" val="354728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F5C386-3407-4FD5-81E8-89DDF78024EB}" type="datetimeFigureOut">
              <a:rPr lang="en-US" smtClean="0"/>
              <a:t>2/21/2022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B9C00E-46A2-47B3-83EF-3F938B47FBDF}" type="slidenum">
              <a:rPr lang="en-US" smtClean="0"/>
              <a:t>‹#›</a:t>
            </a:fld>
            <a:endParaRPr lang="en-US"/>
          </a:p>
        </p:txBody>
      </p:sp>
    </p:spTree>
    <p:extLst>
      <p:ext uri="{BB962C8B-B14F-4D97-AF65-F5344CB8AC3E}">
        <p14:creationId xmlns:p14="http://schemas.microsoft.com/office/powerpoint/2010/main" val="281607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CF5C386-3407-4FD5-81E8-89DDF78024EB}"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9C00E-46A2-47B3-83EF-3F938B47FBDF}" type="slidenum">
              <a:rPr lang="en-US" smtClean="0"/>
              <a:t>‹#›</a:t>
            </a:fld>
            <a:endParaRPr lang="en-US"/>
          </a:p>
        </p:txBody>
      </p:sp>
    </p:spTree>
    <p:extLst>
      <p:ext uri="{BB962C8B-B14F-4D97-AF65-F5344CB8AC3E}">
        <p14:creationId xmlns:p14="http://schemas.microsoft.com/office/powerpoint/2010/main" val="4107435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CF5C386-3407-4FD5-81E8-89DDF78024EB}"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9C00E-46A2-47B3-83EF-3F938B47FBDF}" type="slidenum">
              <a:rPr lang="en-US" smtClean="0"/>
              <a:t>‹#›</a:t>
            </a:fld>
            <a:endParaRPr lang="en-US"/>
          </a:p>
        </p:txBody>
      </p:sp>
    </p:spTree>
    <p:extLst>
      <p:ext uri="{BB962C8B-B14F-4D97-AF65-F5344CB8AC3E}">
        <p14:creationId xmlns:p14="http://schemas.microsoft.com/office/powerpoint/2010/main" val="2391743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F5C386-3407-4FD5-81E8-89DDF78024EB}" type="datetimeFigureOut">
              <a:rPr lang="en-US" smtClean="0"/>
              <a:t>2/21/2022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B9C00E-46A2-47B3-83EF-3F938B47FBDF}" type="slidenum">
              <a:rPr lang="en-US" smtClean="0"/>
              <a:t>‹#›</a:t>
            </a:fld>
            <a:endParaRPr lang="en-US"/>
          </a:p>
        </p:txBody>
      </p:sp>
    </p:spTree>
    <p:extLst>
      <p:ext uri="{BB962C8B-B14F-4D97-AF65-F5344CB8AC3E}">
        <p14:creationId xmlns:p14="http://schemas.microsoft.com/office/powerpoint/2010/main" val="1728345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wisconsin.edu/regents/policies/selection-process-for-system-president-chancellors-vice-chancellors-and-uw-system-senior-leadership-positions/" TargetMode="Externa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humanresources.umn.edu/sites/humanresources.umn.edu/files/sup034-04_university_senate_committee_involvement_in_hiring_selected_leaders_tc_morris_rochester.pdf" TargetMode="Externa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umd.edu/presidential-search/presidential-search-process/search-committee" TargetMode="Externa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hancellor.berkeley.edu/uc-berkeley-chancellor-selection-faq" TargetMode="Externa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612585" y="1247018"/>
            <a:ext cx="2417810" cy="704051"/>
          </a:xfrm>
          <a:prstGeom prst="rect">
            <a:avLst/>
          </a:prstGeom>
        </p:spPr>
      </p:pic>
      <p:sp>
        <p:nvSpPr>
          <p:cNvPr id="2" name="Title 1"/>
          <p:cNvSpPr>
            <a:spLocks noGrp="1"/>
          </p:cNvSpPr>
          <p:nvPr>
            <p:ph type="ctrTitle"/>
          </p:nvPr>
        </p:nvSpPr>
        <p:spPr>
          <a:xfrm>
            <a:off x="1524000" y="1122363"/>
            <a:ext cx="9144000" cy="1824819"/>
          </a:xfrm>
        </p:spPr>
        <p:txBody>
          <a:bodyPr>
            <a:normAutofit/>
          </a:bodyPr>
          <a:lstStyle/>
          <a:p>
            <a:r>
              <a:rPr lang="en-US" sz="4800" dirty="0"/>
              <a:t>F</a:t>
            </a:r>
            <a:r>
              <a:rPr lang="en-US" sz="4800" dirty="0" smtClean="0"/>
              <a:t>PAC Response to charge </a:t>
            </a:r>
            <a:r>
              <a:rPr lang="en-US" sz="4800" dirty="0" smtClean="0"/>
              <a:t>S1909</a:t>
            </a:r>
            <a:r>
              <a:rPr lang="en-US" sz="4800" dirty="0" smtClean="0"/>
              <a:t>-1</a:t>
            </a:r>
            <a:endParaRPr lang="en-US" sz="4800" dirty="0"/>
          </a:p>
        </p:txBody>
      </p:sp>
      <p:sp>
        <p:nvSpPr>
          <p:cNvPr id="3" name="Subtitle 2"/>
          <p:cNvSpPr>
            <a:spLocks noGrp="1"/>
          </p:cNvSpPr>
          <p:nvPr>
            <p:ph type="subTitle" idx="1"/>
          </p:nvPr>
        </p:nvSpPr>
        <p:spPr>
          <a:xfrm>
            <a:off x="1524000" y="3602038"/>
            <a:ext cx="9144000" cy="526410"/>
          </a:xfrm>
        </p:spPr>
        <p:txBody>
          <a:bodyPr>
            <a:noAutofit/>
          </a:bodyPr>
          <a:lstStyle/>
          <a:p>
            <a:r>
              <a:rPr lang="en-US" sz="3600" dirty="0" smtClean="0"/>
              <a:t>Searches for University Leadership</a:t>
            </a:r>
            <a:endParaRPr lang="en-US" sz="3600" dirty="0"/>
          </a:p>
        </p:txBody>
      </p:sp>
    </p:spTree>
    <p:extLst>
      <p:ext uri="{BB962C8B-B14F-4D97-AF65-F5344CB8AC3E}">
        <p14:creationId xmlns:p14="http://schemas.microsoft.com/office/powerpoint/2010/main" val="283021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FPAC Resolution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After considerable debate and discussion the following resolution regarding composition of search committees for senior leadership searches is proposed by the FPAC</a:t>
            </a:r>
          </a:p>
          <a:p>
            <a:r>
              <a:rPr lang="en-US" dirty="0" smtClean="0">
                <a:solidFill>
                  <a:srgbClr val="FF0000"/>
                </a:solidFill>
              </a:rPr>
              <a:t>Here are the highlights:</a:t>
            </a:r>
          </a:p>
          <a:p>
            <a:pPr lvl="1"/>
            <a:r>
              <a:rPr lang="en-US" dirty="0" smtClean="0"/>
              <a:t>For President and chancellors:</a:t>
            </a:r>
          </a:p>
          <a:p>
            <a:pPr lvl="2"/>
            <a:r>
              <a:rPr lang="en-US" dirty="0" smtClean="0"/>
              <a:t> university/campus wide volunteers announce their interest. </a:t>
            </a:r>
          </a:p>
          <a:p>
            <a:pPr lvl="2"/>
            <a:r>
              <a:rPr lang="en-US" dirty="0" smtClean="0"/>
              <a:t>A Senate ad hoc committee selects a short list</a:t>
            </a:r>
          </a:p>
          <a:p>
            <a:pPr lvl="2"/>
            <a:r>
              <a:rPr lang="en-US" dirty="0" smtClean="0"/>
              <a:t>Senators vote for the student/staff/faculty members of the committee</a:t>
            </a:r>
          </a:p>
          <a:p>
            <a:pPr lvl="2"/>
            <a:r>
              <a:rPr lang="en-US" dirty="0" smtClean="0"/>
              <a:t>The BOG/President must accept all as part of the eventual search committee</a:t>
            </a:r>
          </a:p>
          <a:p>
            <a:pPr lvl="1"/>
            <a:r>
              <a:rPr lang="en-US" dirty="0" smtClean="0"/>
              <a:t>For Deans:</a:t>
            </a:r>
          </a:p>
          <a:p>
            <a:pPr lvl="2"/>
            <a:r>
              <a:rPr lang="en-US" dirty="0" smtClean="0"/>
              <a:t>Unit-wide election for student/staff/faculty of the unit</a:t>
            </a:r>
          </a:p>
          <a:p>
            <a:pPr lvl="2"/>
            <a:r>
              <a:rPr lang="en-US" dirty="0" smtClean="0"/>
              <a:t>The Chancellor must accept all as part of eventual search committee</a:t>
            </a:r>
          </a:p>
          <a:p>
            <a:pPr lvl="1"/>
            <a:r>
              <a:rPr lang="en-US" dirty="0" smtClean="0"/>
              <a:t>The identities of members </a:t>
            </a:r>
            <a:r>
              <a:rPr lang="en-US" dirty="0"/>
              <a:t>of </a:t>
            </a:r>
            <a:r>
              <a:rPr lang="en-US" dirty="0" smtClean="0"/>
              <a:t>search committees </a:t>
            </a:r>
            <a:r>
              <a:rPr lang="en-US" dirty="0"/>
              <a:t>should </a:t>
            </a:r>
            <a:r>
              <a:rPr lang="en-US" dirty="0" smtClean="0"/>
              <a:t>be made </a:t>
            </a:r>
            <a:r>
              <a:rPr lang="en-US" dirty="0"/>
              <a:t>public along with their CV/Resume</a:t>
            </a:r>
            <a:endParaRPr lang="en-US" dirty="0" smtClean="0"/>
          </a:p>
          <a:p>
            <a:pPr lvl="2"/>
            <a:endParaRPr lang="en-US" dirty="0"/>
          </a:p>
        </p:txBody>
      </p:sp>
      <p:pic>
        <p:nvPicPr>
          <p:cNvPr id="4" name="Picture 3"/>
          <p:cNvPicPr>
            <a:picLocks noChangeAspect="1"/>
          </p:cNvPicPr>
          <p:nvPr/>
        </p:nvPicPr>
        <p:blipFill>
          <a:blip r:embed="rId2"/>
          <a:stretch>
            <a:fillRect/>
          </a:stretch>
        </p:blipFill>
        <p:spPr>
          <a:xfrm>
            <a:off x="896077" y="396744"/>
            <a:ext cx="1819827" cy="529923"/>
          </a:xfrm>
          <a:prstGeom prst="rect">
            <a:avLst/>
          </a:prstGeom>
        </p:spPr>
      </p:pic>
    </p:spTree>
    <p:extLst>
      <p:ext uri="{BB962C8B-B14F-4D97-AF65-F5344CB8AC3E}">
        <p14:creationId xmlns:p14="http://schemas.microsoft.com/office/powerpoint/2010/main" val="102352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dirty="0" smtClean="0"/>
              <a:t>For the Executive Vice President and Provosts</a:t>
            </a:r>
          </a:p>
          <a:p>
            <a:pPr lvl="1"/>
            <a:r>
              <a:rPr lang="en-US" dirty="0" smtClean="0"/>
              <a:t>The suggested appointee has to be announced at least two Senate sessions before the formal appointment</a:t>
            </a:r>
          </a:p>
          <a:p>
            <a:pPr lvl="1"/>
            <a:r>
              <a:rPr lang="en-US" dirty="0" smtClean="0"/>
              <a:t>University community can send their questions/concerns/praise to the Senate</a:t>
            </a:r>
          </a:p>
          <a:p>
            <a:pPr lvl="1"/>
            <a:r>
              <a:rPr lang="en-US" dirty="0" smtClean="0"/>
              <a:t>The Senate collects and summarizes them and communicates them to the President/Chancellor</a:t>
            </a:r>
          </a:p>
          <a:p>
            <a:pPr lvl="1"/>
            <a:r>
              <a:rPr lang="en-US" dirty="0" smtClean="0"/>
              <a:t>The President/Chancellor should come before the Senate and address these questions</a:t>
            </a:r>
            <a:endParaRPr lang="en-US" dirty="0"/>
          </a:p>
        </p:txBody>
      </p:sp>
      <p:pic>
        <p:nvPicPr>
          <p:cNvPr id="4" name="Picture 3"/>
          <p:cNvPicPr>
            <a:picLocks noChangeAspect="1"/>
          </p:cNvPicPr>
          <p:nvPr/>
        </p:nvPicPr>
        <p:blipFill>
          <a:blip r:embed="rId2"/>
          <a:stretch>
            <a:fillRect/>
          </a:stretch>
        </p:blipFill>
        <p:spPr>
          <a:xfrm>
            <a:off x="896077" y="396744"/>
            <a:ext cx="1819827" cy="529923"/>
          </a:xfrm>
          <a:prstGeom prst="rect">
            <a:avLst/>
          </a:prstGeom>
        </p:spPr>
      </p:pic>
    </p:spTree>
    <p:extLst>
      <p:ext uri="{BB962C8B-B14F-4D97-AF65-F5344CB8AC3E}">
        <p14:creationId xmlns:p14="http://schemas.microsoft.com/office/powerpoint/2010/main" val="1246332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
            </a:r>
            <a:br>
              <a:rPr lang="en-US" b="1" dirty="0"/>
            </a:br>
            <a:r>
              <a:rPr lang="en-US" b="1" dirty="0" smtClean="0"/>
              <a:t/>
            </a:r>
            <a:br>
              <a:rPr lang="en-US" b="1" dirty="0" smtClean="0"/>
            </a:br>
            <a:r>
              <a:rPr lang="en-US" b="1" dirty="0" smtClean="0"/>
              <a:t>Draft </a:t>
            </a:r>
            <a:r>
              <a:rPr lang="en-US" b="1" dirty="0"/>
              <a:t>Resolution for Charge S1909-1</a:t>
            </a:r>
            <a:br>
              <a:rPr lang="en-US" b="1" dirty="0"/>
            </a:br>
            <a:endParaRPr lang="en-US" dirty="0"/>
          </a:p>
        </p:txBody>
      </p:sp>
      <p:sp>
        <p:nvSpPr>
          <p:cNvPr id="3" name="Content Placeholder 2"/>
          <p:cNvSpPr>
            <a:spLocks noGrp="1"/>
          </p:cNvSpPr>
          <p:nvPr>
            <p:ph idx="1"/>
          </p:nvPr>
        </p:nvSpPr>
        <p:spPr/>
        <p:txBody>
          <a:bodyPr>
            <a:noAutofit/>
          </a:bodyPr>
          <a:lstStyle/>
          <a:p>
            <a:pPr marL="0" indent="0">
              <a:buNone/>
            </a:pPr>
            <a:r>
              <a:rPr lang="en-US" sz="1600" b="1" i="1" dirty="0" smtClean="0"/>
              <a:t>In </a:t>
            </a:r>
            <a:r>
              <a:rPr lang="en-US" sz="1600" b="1" i="1" dirty="0"/>
              <a:t>the interest of shared governance be it resolved that: </a:t>
            </a:r>
            <a:endParaRPr lang="en-US" sz="1600" dirty="0"/>
          </a:p>
          <a:p>
            <a:pPr marL="0" indent="0">
              <a:buNone/>
            </a:pPr>
            <a:r>
              <a:rPr lang="en-US" sz="1600" dirty="0"/>
              <a:t> </a:t>
            </a:r>
          </a:p>
          <a:p>
            <a:pPr marL="0" indent="0">
              <a:buNone/>
            </a:pPr>
            <a:r>
              <a:rPr lang="en-US" sz="1600" dirty="0"/>
              <a:t>1</a:t>
            </a:r>
            <a:r>
              <a:rPr lang="en-US" sz="1600" b="1" dirty="0"/>
              <a:t>) For the search of the University president: </a:t>
            </a:r>
            <a:endParaRPr lang="en-US" sz="1600" dirty="0"/>
          </a:p>
          <a:p>
            <a:pPr marL="0" indent="0">
              <a:buNone/>
            </a:pPr>
            <a:r>
              <a:rPr lang="en-US" sz="1600" dirty="0"/>
              <a:t> </a:t>
            </a:r>
          </a:p>
          <a:p>
            <a:pPr marL="800100" lvl="1" indent="-342900">
              <a:buFont typeface="+mj-lt"/>
              <a:buAutoNum type="arabicPeriod"/>
            </a:pPr>
            <a:r>
              <a:rPr lang="en-US" sz="1600" dirty="0"/>
              <a:t>A university-wide announcement shall be made, and a call for nominations for the search committee shall be solicited. The invitation shall be extended to all the university faculty, students, and staff with at least one year of university participation prior to committee formation. Nominations shall be open to all faculty (including PTL's), students, and staff who meet eligibility conditions to be in the University Senate.</a:t>
            </a:r>
          </a:p>
          <a:p>
            <a:pPr marL="800100" lvl="1" indent="-342900">
              <a:buFont typeface="+mj-lt"/>
              <a:buAutoNum type="arabicPeriod"/>
            </a:pPr>
            <a:r>
              <a:rPr lang="en-US" sz="1600" dirty="0"/>
              <a:t>The Executive Committee of the University Senate shall form a special committee to review all </a:t>
            </a:r>
            <a:r>
              <a:rPr lang="en-US" sz="1600" dirty="0" smtClean="0"/>
              <a:t>search committee candidates </a:t>
            </a:r>
            <a:r>
              <a:rPr lang="en-US" sz="1600" dirty="0"/>
              <a:t>based on diversity, representation, and eligibility. The </a:t>
            </a:r>
            <a:r>
              <a:rPr lang="en-US" sz="1600" dirty="0" smtClean="0"/>
              <a:t>Senate committee </a:t>
            </a:r>
            <a:r>
              <a:rPr lang="en-US" sz="1600" dirty="0"/>
              <a:t>shall form a shortlist of </a:t>
            </a:r>
            <a:r>
              <a:rPr lang="en-US" sz="1600" dirty="0" smtClean="0"/>
              <a:t>search committee candidates </a:t>
            </a:r>
            <a:r>
              <a:rPr lang="en-US" sz="1600" dirty="0"/>
              <a:t>and present it to the Senate.</a:t>
            </a:r>
          </a:p>
          <a:p>
            <a:pPr marL="800100" lvl="1" indent="-342900">
              <a:buFont typeface="+mj-lt"/>
              <a:buAutoNum type="arabicPeriod"/>
            </a:pPr>
            <a:r>
              <a:rPr lang="en-US" sz="1600" dirty="0"/>
              <a:t>The Senate shall vote on the </a:t>
            </a:r>
            <a:r>
              <a:rPr lang="en-US" sz="1600" dirty="0" smtClean="0"/>
              <a:t>search committee candidates </a:t>
            </a:r>
            <a:r>
              <a:rPr lang="en-US" sz="1600" dirty="0"/>
              <a:t>from the shortlist and select a list of candidates whose number is equal to the number of the eventual search committee's student/faculty/staff members.</a:t>
            </a:r>
          </a:p>
          <a:p>
            <a:pPr marL="800100" lvl="1" indent="-342900">
              <a:buFont typeface="+mj-lt"/>
              <a:buAutoNum type="arabicPeriod"/>
            </a:pPr>
            <a:r>
              <a:rPr lang="en-US" sz="1600" dirty="0"/>
              <a:t>The Senate shall present its elected search committee candidates to The Board of Governors. The BOG shall include all the Senate elected members in the eventual search committee.</a:t>
            </a:r>
          </a:p>
          <a:p>
            <a:pPr marL="800100" lvl="1" indent="-342900">
              <a:buFont typeface="+mj-lt"/>
              <a:buAutoNum type="arabicPeriod"/>
            </a:pPr>
            <a:r>
              <a:rPr lang="en-US" sz="1600" dirty="0"/>
              <a:t>The identities of all members of the eventual search committee shall be made public along with a biography and relevant CV or resume</a:t>
            </a:r>
            <a:r>
              <a:rPr lang="en-US" sz="1600" dirty="0" smtClean="0"/>
              <a:t>.</a:t>
            </a:r>
            <a:endParaRPr lang="en-US" sz="1600" dirty="0"/>
          </a:p>
        </p:txBody>
      </p:sp>
      <p:pic>
        <p:nvPicPr>
          <p:cNvPr id="4" name="Picture 3"/>
          <p:cNvPicPr>
            <a:picLocks noChangeAspect="1"/>
          </p:cNvPicPr>
          <p:nvPr/>
        </p:nvPicPr>
        <p:blipFill>
          <a:blip r:embed="rId2"/>
          <a:stretch>
            <a:fillRect/>
          </a:stretch>
        </p:blipFill>
        <p:spPr>
          <a:xfrm>
            <a:off x="896077" y="396744"/>
            <a:ext cx="1819827" cy="529923"/>
          </a:xfrm>
          <a:prstGeom prst="rect">
            <a:avLst/>
          </a:prstGeom>
        </p:spPr>
      </p:pic>
    </p:spTree>
    <p:extLst>
      <p:ext uri="{BB962C8B-B14F-4D97-AF65-F5344CB8AC3E}">
        <p14:creationId xmlns:p14="http://schemas.microsoft.com/office/powerpoint/2010/main" val="979458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2) For the search of University campus chancellors:</a:t>
            </a:r>
            <a:endParaRPr lang="en-US" dirty="0"/>
          </a:p>
          <a:p>
            <a:pPr marL="0" indent="0">
              <a:buNone/>
            </a:pPr>
            <a:r>
              <a:rPr lang="en-US" dirty="0"/>
              <a:t> </a:t>
            </a:r>
          </a:p>
          <a:p>
            <a:pPr marL="971550" lvl="1" indent="-514350">
              <a:buFont typeface="+mj-lt"/>
              <a:buAutoNum type="arabicPeriod"/>
            </a:pPr>
            <a:r>
              <a:rPr lang="en-US" dirty="0"/>
              <a:t>A campus-wide announcement shall be made, and a call for nominations for the search committee shall be solicited. The invitation shall be extended to all the campus faculty, students, and staff with at least one year of university participation prior to committee formation. Nominations shall be open to all faculty (including PTL's), students, and staff who meet eligibility conditions to be in the University Senate.</a:t>
            </a:r>
          </a:p>
          <a:p>
            <a:pPr marL="971550" lvl="1" indent="-514350">
              <a:buFont typeface="+mj-lt"/>
              <a:buAutoNum type="arabicPeriod"/>
            </a:pPr>
            <a:r>
              <a:rPr lang="en-US" dirty="0"/>
              <a:t>The Executive Committee of the University Senate shall form a special committee to review all </a:t>
            </a:r>
            <a:r>
              <a:rPr lang="en-US" dirty="0" smtClean="0"/>
              <a:t>search committee candidates </a:t>
            </a:r>
            <a:r>
              <a:rPr lang="en-US" dirty="0"/>
              <a:t>based on diversity, representation, and eligibility. </a:t>
            </a:r>
            <a:r>
              <a:rPr lang="en-US" dirty="0" smtClean="0"/>
              <a:t>The Senate committee </a:t>
            </a:r>
            <a:r>
              <a:rPr lang="en-US" dirty="0"/>
              <a:t>shall form a shortlist </a:t>
            </a:r>
            <a:r>
              <a:rPr lang="en-US" dirty="0" smtClean="0"/>
              <a:t>of search committee candidates </a:t>
            </a:r>
            <a:r>
              <a:rPr lang="en-US" dirty="0"/>
              <a:t>and present it to the Senate.</a:t>
            </a:r>
          </a:p>
          <a:p>
            <a:pPr marL="971550" lvl="1" indent="-514350">
              <a:buFont typeface="+mj-lt"/>
              <a:buAutoNum type="arabicPeriod"/>
            </a:pPr>
            <a:r>
              <a:rPr lang="en-US" dirty="0"/>
              <a:t>The Senate shall vote on the </a:t>
            </a:r>
            <a:r>
              <a:rPr lang="en-US" dirty="0" smtClean="0"/>
              <a:t>search committee candidates </a:t>
            </a:r>
            <a:r>
              <a:rPr lang="en-US" dirty="0"/>
              <a:t>and select a list of candidates whose number is equal to the number of the eventual search committee's student/faculty/staff members.</a:t>
            </a:r>
          </a:p>
          <a:p>
            <a:pPr marL="971550" lvl="1" indent="-514350">
              <a:buFont typeface="+mj-lt"/>
              <a:buAutoNum type="arabicPeriod"/>
            </a:pPr>
            <a:r>
              <a:rPr lang="en-US" dirty="0"/>
              <a:t>The Senate shall present its elected search committee candidates to The University President. The President shall include all the Senate elected </a:t>
            </a:r>
            <a:r>
              <a:rPr lang="en-US" dirty="0" smtClean="0"/>
              <a:t>members </a:t>
            </a:r>
            <a:r>
              <a:rPr lang="en-US" dirty="0"/>
              <a:t>in the eventual search committee</a:t>
            </a:r>
            <a:r>
              <a:rPr lang="en-US" dirty="0" smtClean="0"/>
              <a:t>.</a:t>
            </a:r>
          </a:p>
          <a:p>
            <a:pPr marL="971550" lvl="1" indent="-514350">
              <a:buFont typeface="+mj-lt"/>
              <a:buAutoNum type="arabicPeriod"/>
            </a:pPr>
            <a:r>
              <a:rPr lang="en-US" dirty="0"/>
              <a:t>The identities of all members of the eventual search committee shall be made public along with a biography and relevant CV or resume.</a:t>
            </a:r>
          </a:p>
          <a:p>
            <a:pPr marL="0" indent="0">
              <a:buNone/>
            </a:pPr>
            <a:endParaRPr lang="en-US" dirty="0"/>
          </a:p>
          <a:p>
            <a:pPr marL="0" indent="0">
              <a:buNone/>
            </a:pPr>
            <a:endParaRPr lang="en-US" dirty="0"/>
          </a:p>
        </p:txBody>
      </p:sp>
      <p:pic>
        <p:nvPicPr>
          <p:cNvPr id="4" name="Picture 3"/>
          <p:cNvPicPr>
            <a:picLocks noChangeAspect="1"/>
          </p:cNvPicPr>
          <p:nvPr/>
        </p:nvPicPr>
        <p:blipFill>
          <a:blip r:embed="rId2"/>
          <a:stretch>
            <a:fillRect/>
          </a:stretch>
        </p:blipFill>
        <p:spPr>
          <a:xfrm>
            <a:off x="896077" y="396744"/>
            <a:ext cx="1819827" cy="529923"/>
          </a:xfrm>
          <a:prstGeom prst="rect">
            <a:avLst/>
          </a:prstGeom>
        </p:spPr>
      </p:pic>
    </p:spTree>
    <p:extLst>
      <p:ext uri="{BB962C8B-B14F-4D97-AF65-F5344CB8AC3E}">
        <p14:creationId xmlns:p14="http://schemas.microsoft.com/office/powerpoint/2010/main" val="18512143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3) For the search of University schools and other decanal units' deans:</a:t>
            </a:r>
            <a:endParaRPr lang="en-US" dirty="0"/>
          </a:p>
          <a:p>
            <a:pPr marL="0" indent="0">
              <a:buNone/>
            </a:pPr>
            <a:r>
              <a:rPr lang="en-US" dirty="0"/>
              <a:t> </a:t>
            </a:r>
          </a:p>
          <a:p>
            <a:pPr marL="971550" lvl="1" indent="-514350">
              <a:buFont typeface="+mj-lt"/>
              <a:buAutoNum type="arabicPeriod"/>
            </a:pPr>
            <a:r>
              <a:rPr lang="en-US" dirty="0"/>
              <a:t>An announcement shall be made by the Chancellor of the campus where the decanal unit is based, and nominations for the search committee shall be solicited from among the unit's students, faculty, and staff.</a:t>
            </a:r>
          </a:p>
          <a:p>
            <a:pPr marL="971550" lvl="1" indent="-514350">
              <a:buFont typeface="+mj-lt"/>
              <a:buAutoNum type="arabicPeriod"/>
            </a:pPr>
            <a:r>
              <a:rPr lang="en-US" dirty="0"/>
              <a:t>Elections shall be conducted among the decanal unit's students, who will vote for the student representatives in the search committee.</a:t>
            </a:r>
          </a:p>
          <a:p>
            <a:pPr marL="971550" lvl="1" indent="-514350">
              <a:buFont typeface="+mj-lt"/>
              <a:buAutoNum type="arabicPeriod"/>
            </a:pPr>
            <a:r>
              <a:rPr lang="en-US" dirty="0"/>
              <a:t>Elections shall be conducted among the decanal unit's faculty (including TT, NTT, and PTL's), who will vote for the faculty representatives in the search committee.</a:t>
            </a:r>
          </a:p>
          <a:p>
            <a:pPr marL="971550" lvl="1" indent="-514350">
              <a:buFont typeface="+mj-lt"/>
              <a:buAutoNum type="arabicPeriod"/>
            </a:pPr>
            <a:r>
              <a:rPr lang="en-US" dirty="0"/>
              <a:t>Elections shall be conducted among the decanal unit's staff, who will vote for the staff representatives in the search committee.</a:t>
            </a:r>
          </a:p>
          <a:p>
            <a:pPr marL="971550" lvl="1" indent="-514350">
              <a:buFont typeface="+mj-lt"/>
              <a:buAutoNum type="arabicPeriod"/>
            </a:pPr>
            <a:r>
              <a:rPr lang="en-US" dirty="0"/>
              <a:t>The decanal unit's dean shall present the results of these elections to the Chancellor of the campus to which the unit belongs.</a:t>
            </a:r>
          </a:p>
          <a:p>
            <a:pPr marL="971550" lvl="1" indent="-514350">
              <a:buFont typeface="+mj-lt"/>
              <a:buAutoNum type="arabicPeriod"/>
            </a:pPr>
            <a:r>
              <a:rPr lang="en-US" dirty="0"/>
              <a:t>The Chancellor must include the elected student/staff/faculty (including PTL's) as part of the eventual search committee.</a:t>
            </a:r>
          </a:p>
          <a:p>
            <a:pPr marL="971550" lvl="1" indent="-514350">
              <a:buFont typeface="+mj-lt"/>
              <a:buAutoNum type="arabicPeriod"/>
            </a:pPr>
            <a:r>
              <a:rPr lang="en-US" dirty="0"/>
              <a:t>The identities of all eventual dean search committee members shall be made public along with a biography and relevant CV or resume.</a:t>
            </a:r>
          </a:p>
        </p:txBody>
      </p:sp>
      <p:pic>
        <p:nvPicPr>
          <p:cNvPr id="4" name="Picture 3"/>
          <p:cNvPicPr>
            <a:picLocks noChangeAspect="1"/>
          </p:cNvPicPr>
          <p:nvPr/>
        </p:nvPicPr>
        <p:blipFill>
          <a:blip r:embed="rId2"/>
          <a:stretch>
            <a:fillRect/>
          </a:stretch>
        </p:blipFill>
        <p:spPr>
          <a:xfrm>
            <a:off x="896077" y="396744"/>
            <a:ext cx="1819827" cy="529923"/>
          </a:xfrm>
          <a:prstGeom prst="rect">
            <a:avLst/>
          </a:prstGeom>
        </p:spPr>
      </p:pic>
    </p:spTree>
    <p:extLst>
      <p:ext uri="{BB962C8B-B14F-4D97-AF65-F5344CB8AC3E}">
        <p14:creationId xmlns:p14="http://schemas.microsoft.com/office/powerpoint/2010/main" val="4053592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4) For the appointment of the University Executive Vice President:</a:t>
            </a:r>
            <a:endParaRPr lang="en-US" dirty="0"/>
          </a:p>
          <a:p>
            <a:pPr marL="0" indent="0">
              <a:buNone/>
            </a:pPr>
            <a:r>
              <a:rPr lang="en-US" dirty="0"/>
              <a:t> </a:t>
            </a:r>
          </a:p>
          <a:p>
            <a:pPr marL="971550" lvl="1" indent="-514350">
              <a:buFont typeface="+mj-lt"/>
              <a:buAutoNum type="arabicPeriod"/>
            </a:pPr>
            <a:r>
              <a:rPr lang="en-US" dirty="0"/>
              <a:t>The university president shall announce his/her choice for the EVP to the public and wait for at least two Senate sessions to make the appointment final.</a:t>
            </a:r>
          </a:p>
          <a:p>
            <a:pPr marL="971550" lvl="1" indent="-514350">
              <a:buFont typeface="+mj-lt"/>
              <a:buAutoNum type="arabicPeriod"/>
            </a:pPr>
            <a:r>
              <a:rPr lang="en-US" dirty="0"/>
              <a:t>The biography and CV or resume of the proposed EVP shall be made public by the president.</a:t>
            </a:r>
          </a:p>
          <a:p>
            <a:pPr marL="971550" lvl="1" indent="-514350">
              <a:buFont typeface="+mj-lt"/>
              <a:buAutoNum type="arabicPeriod"/>
            </a:pPr>
            <a:r>
              <a:rPr lang="en-US" dirty="0"/>
              <a:t>The university students/faculty/staff shall have an opportunity to examine the proposed candidate and, if there are questions, concerns, or objections, shall present them to the University Senate.</a:t>
            </a:r>
          </a:p>
          <a:p>
            <a:pPr marL="971550" lvl="1" indent="-514350">
              <a:buFont typeface="+mj-lt"/>
              <a:buAutoNum type="arabicPeriod"/>
            </a:pPr>
            <a:r>
              <a:rPr lang="en-US" dirty="0"/>
              <a:t>The University Senate shall summarize these concerns and present them to the University President.</a:t>
            </a:r>
          </a:p>
          <a:p>
            <a:pPr marL="971550" lvl="1" indent="-514350">
              <a:buFont typeface="+mj-lt"/>
              <a:buAutoNum type="arabicPeriod"/>
            </a:pPr>
            <a:r>
              <a:rPr lang="en-US" dirty="0"/>
              <a:t>The university president shall appear before the Senate and address the questions, concerns, and objections raised by the university community. </a:t>
            </a:r>
          </a:p>
        </p:txBody>
      </p:sp>
      <p:pic>
        <p:nvPicPr>
          <p:cNvPr id="4" name="Picture 3"/>
          <p:cNvPicPr>
            <a:picLocks noChangeAspect="1"/>
          </p:cNvPicPr>
          <p:nvPr/>
        </p:nvPicPr>
        <p:blipFill>
          <a:blip r:embed="rId2"/>
          <a:stretch>
            <a:fillRect/>
          </a:stretch>
        </p:blipFill>
        <p:spPr>
          <a:xfrm>
            <a:off x="896077" y="396744"/>
            <a:ext cx="1819827" cy="529923"/>
          </a:xfrm>
          <a:prstGeom prst="rect">
            <a:avLst/>
          </a:prstGeom>
        </p:spPr>
      </p:pic>
    </p:spTree>
    <p:extLst>
      <p:ext uri="{BB962C8B-B14F-4D97-AF65-F5344CB8AC3E}">
        <p14:creationId xmlns:p14="http://schemas.microsoft.com/office/powerpoint/2010/main" val="1765521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5) For the appointment </a:t>
            </a:r>
            <a:r>
              <a:rPr lang="en-US" b="1" dirty="0" smtClean="0"/>
              <a:t>of campus </a:t>
            </a:r>
            <a:r>
              <a:rPr lang="en-US" b="1" dirty="0"/>
              <a:t>Provosts:</a:t>
            </a:r>
            <a:endParaRPr lang="en-US" dirty="0"/>
          </a:p>
          <a:p>
            <a:pPr marL="0" indent="0">
              <a:buNone/>
            </a:pPr>
            <a:r>
              <a:rPr lang="en-US" dirty="0"/>
              <a:t> </a:t>
            </a:r>
          </a:p>
          <a:p>
            <a:pPr marL="971550" lvl="1" indent="-514350">
              <a:buFont typeface="+mj-lt"/>
              <a:buAutoNum type="arabicPeriod"/>
            </a:pPr>
            <a:r>
              <a:rPr lang="en-US" dirty="0"/>
              <a:t>The campus chancellor shall announce his/her choice for the provost to the public and wait for at least two Senate sessions to make the appointment final.</a:t>
            </a:r>
          </a:p>
          <a:p>
            <a:pPr marL="971550" lvl="1" indent="-514350">
              <a:buFont typeface="+mj-lt"/>
              <a:buAutoNum type="arabicPeriod"/>
            </a:pPr>
            <a:r>
              <a:rPr lang="en-US" dirty="0"/>
              <a:t>The biography and CV or resume of the proposed provost shall be made public by the chancellor.</a:t>
            </a:r>
          </a:p>
          <a:p>
            <a:pPr marL="971550" lvl="1" indent="-514350">
              <a:buFont typeface="+mj-lt"/>
              <a:buAutoNum type="arabicPeriod"/>
            </a:pPr>
            <a:r>
              <a:rPr lang="en-US" dirty="0"/>
              <a:t>The campus students/faculty/staff shall have an opportunity to examine the proposed candidate and, if there are questions, concerns, or objections, shall present them to the University Senate.</a:t>
            </a:r>
          </a:p>
          <a:p>
            <a:pPr marL="971550" lvl="1" indent="-514350">
              <a:buFont typeface="+mj-lt"/>
              <a:buAutoNum type="arabicPeriod"/>
            </a:pPr>
            <a:r>
              <a:rPr lang="en-US" dirty="0"/>
              <a:t>The University Senate shall summarize these concerns and present them to the campus chancellor.</a:t>
            </a:r>
          </a:p>
          <a:p>
            <a:pPr marL="971550" lvl="1" indent="-514350">
              <a:buFont typeface="+mj-lt"/>
              <a:buAutoNum type="arabicPeriod"/>
            </a:pPr>
            <a:r>
              <a:rPr lang="en-US" dirty="0"/>
              <a:t>The campus chancellor shall appear before the Senate and address the questions, concerns, and objections raised by the campus community. </a:t>
            </a:r>
          </a:p>
          <a:p>
            <a:pPr marL="0" indent="0">
              <a:buNone/>
            </a:pPr>
            <a:r>
              <a:rPr lang="en-US" b="1" dirty="0" smtClean="0"/>
              <a:t>6) </a:t>
            </a:r>
            <a:r>
              <a:rPr lang="en-US" dirty="0"/>
              <a:t>The Senate shall put in place processes to administer both the election process for the president and chancellors’ search committees. The Senate shall also put in place process to convey the faculty/staff/students’ inputs to the president and chancellors for their appointed EVP and provosts. </a:t>
            </a:r>
          </a:p>
          <a:p>
            <a:pPr marL="0" indent="0">
              <a:buNone/>
            </a:pPr>
            <a:endParaRPr lang="en-US" b="1" dirty="0"/>
          </a:p>
          <a:p>
            <a:pPr marL="971550" lvl="1" indent="-514350">
              <a:buFont typeface="+mj-lt"/>
              <a:buAutoNum type="arabicPeriod"/>
            </a:pPr>
            <a:endParaRPr lang="en-US" dirty="0"/>
          </a:p>
        </p:txBody>
      </p:sp>
      <p:pic>
        <p:nvPicPr>
          <p:cNvPr id="4" name="Picture 3"/>
          <p:cNvPicPr>
            <a:picLocks noChangeAspect="1"/>
          </p:cNvPicPr>
          <p:nvPr/>
        </p:nvPicPr>
        <p:blipFill>
          <a:blip r:embed="rId2"/>
          <a:stretch>
            <a:fillRect/>
          </a:stretch>
        </p:blipFill>
        <p:spPr>
          <a:xfrm>
            <a:off x="896077" y="396744"/>
            <a:ext cx="1819827" cy="529923"/>
          </a:xfrm>
          <a:prstGeom prst="rect">
            <a:avLst/>
          </a:prstGeom>
        </p:spPr>
      </p:pic>
    </p:spTree>
    <p:extLst>
      <p:ext uri="{BB962C8B-B14F-4D97-AF65-F5344CB8AC3E}">
        <p14:creationId xmlns:p14="http://schemas.microsoft.com/office/powerpoint/2010/main" val="2384075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dirty="0" smtClean="0"/>
              <a:t>The charge:</a:t>
            </a:r>
            <a:endParaRPr lang="en-US" dirty="0"/>
          </a:p>
        </p:txBody>
      </p:sp>
      <p:sp>
        <p:nvSpPr>
          <p:cNvPr id="3" name="Content Placeholder 2"/>
          <p:cNvSpPr>
            <a:spLocks noGrp="1"/>
          </p:cNvSpPr>
          <p:nvPr>
            <p:ph idx="1"/>
          </p:nvPr>
        </p:nvSpPr>
        <p:spPr/>
        <p:txBody>
          <a:bodyPr>
            <a:normAutofit/>
          </a:bodyPr>
          <a:lstStyle/>
          <a:p>
            <a:pPr marL="0" indent="0">
              <a:buNone/>
            </a:pPr>
            <a:r>
              <a:rPr lang="en-US" sz="5400" dirty="0"/>
              <a:t>Investigate the processes, including those used by the Big 10 and AAU Institutions, to identify senior leaders and recommend best practices at Rutgers.</a:t>
            </a:r>
          </a:p>
        </p:txBody>
      </p:sp>
      <p:pic>
        <p:nvPicPr>
          <p:cNvPr id="4" name="Picture 3"/>
          <p:cNvPicPr>
            <a:picLocks noChangeAspect="1"/>
          </p:cNvPicPr>
          <p:nvPr/>
        </p:nvPicPr>
        <p:blipFill>
          <a:blip r:embed="rId2"/>
          <a:stretch>
            <a:fillRect/>
          </a:stretch>
        </p:blipFill>
        <p:spPr>
          <a:xfrm>
            <a:off x="950668" y="365125"/>
            <a:ext cx="2417810" cy="704051"/>
          </a:xfrm>
          <a:prstGeom prst="rect">
            <a:avLst/>
          </a:prstGeom>
        </p:spPr>
      </p:pic>
    </p:spTree>
    <p:extLst>
      <p:ext uri="{BB962C8B-B14F-4D97-AF65-F5344CB8AC3E}">
        <p14:creationId xmlns:p14="http://schemas.microsoft.com/office/powerpoint/2010/main" val="22717766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dirty="0" smtClean="0"/>
              <a:t>Background: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In the latest search for the university president the BOG formed a search committee without getting input from the Senate or the university student/faculty/staff</a:t>
            </a:r>
          </a:p>
          <a:p>
            <a:r>
              <a:rPr lang="en-US" dirty="0" smtClean="0"/>
              <a:t>Identities of members of this search committee were not made public, although the BOG assured the Senate that faculty were involved in the committee</a:t>
            </a:r>
          </a:p>
          <a:p>
            <a:r>
              <a:rPr lang="en-US" dirty="0" smtClean="0"/>
              <a:t>The Senate EC created this charge for the FPAC so that the committee examines the search process for the senior leadership hiring</a:t>
            </a:r>
          </a:p>
          <a:p>
            <a:r>
              <a:rPr lang="en-US" dirty="0" smtClean="0"/>
              <a:t>Upon request for further clarification, the Senate President and Vice President stressed that the scope of this charge is intentionally broad and it is up to FPAC to decide which leadership categories they wish to cover </a:t>
            </a:r>
            <a:endParaRPr lang="en-US" dirty="0"/>
          </a:p>
        </p:txBody>
      </p:sp>
      <p:pic>
        <p:nvPicPr>
          <p:cNvPr id="4" name="Picture 3"/>
          <p:cNvPicPr>
            <a:picLocks noChangeAspect="1"/>
          </p:cNvPicPr>
          <p:nvPr/>
        </p:nvPicPr>
        <p:blipFill>
          <a:blip r:embed="rId2"/>
          <a:stretch>
            <a:fillRect/>
          </a:stretch>
        </p:blipFill>
        <p:spPr>
          <a:xfrm>
            <a:off x="950668" y="365125"/>
            <a:ext cx="2417810" cy="704051"/>
          </a:xfrm>
          <a:prstGeom prst="rect">
            <a:avLst/>
          </a:prstGeom>
        </p:spPr>
      </p:pic>
    </p:spTree>
    <p:extLst>
      <p:ext uri="{BB962C8B-B14F-4D97-AF65-F5344CB8AC3E}">
        <p14:creationId xmlns:p14="http://schemas.microsoft.com/office/powerpoint/2010/main" val="66469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peer institution do</a:t>
            </a:r>
            <a:endParaRPr lang="en-US" dirty="0"/>
          </a:p>
        </p:txBody>
      </p:sp>
      <p:sp>
        <p:nvSpPr>
          <p:cNvPr id="3" name="Content Placeholder 2"/>
          <p:cNvSpPr>
            <a:spLocks noGrp="1"/>
          </p:cNvSpPr>
          <p:nvPr>
            <p:ph idx="1"/>
          </p:nvPr>
        </p:nvSpPr>
        <p:spPr/>
        <p:txBody>
          <a:bodyPr>
            <a:normAutofit lnSpcReduction="10000"/>
          </a:bodyPr>
          <a:lstStyle/>
          <a:p>
            <a:r>
              <a:rPr lang="en-US" dirty="0" smtClean="0"/>
              <a:t>We sent e-mail to several Senate presidents from the Big ten, the PAC ten and some other large and well-known peer state universities, asking about their president and other senior leadership search process</a:t>
            </a:r>
          </a:p>
          <a:p>
            <a:r>
              <a:rPr lang="en-US" dirty="0" smtClean="0"/>
              <a:t>Among those who responded were</a:t>
            </a:r>
          </a:p>
          <a:p>
            <a:pPr lvl="1"/>
            <a:r>
              <a:rPr lang="en-US" dirty="0" smtClean="0"/>
              <a:t>The University of Michigan</a:t>
            </a:r>
          </a:p>
          <a:p>
            <a:pPr lvl="1"/>
            <a:r>
              <a:rPr lang="en-US" dirty="0" smtClean="0"/>
              <a:t>The University of Wisconsin</a:t>
            </a:r>
          </a:p>
          <a:p>
            <a:pPr lvl="1"/>
            <a:r>
              <a:rPr lang="en-US" dirty="0" smtClean="0"/>
              <a:t>Pennsylvania State University</a:t>
            </a:r>
          </a:p>
          <a:p>
            <a:pPr lvl="1"/>
            <a:r>
              <a:rPr lang="en-US" dirty="0" smtClean="0"/>
              <a:t>University of Maryland</a:t>
            </a:r>
          </a:p>
          <a:p>
            <a:pPr lvl="1"/>
            <a:r>
              <a:rPr lang="en-US" dirty="0" smtClean="0"/>
              <a:t>University of California-Berkeley</a:t>
            </a:r>
          </a:p>
          <a:p>
            <a:r>
              <a:rPr lang="en-US" dirty="0" smtClean="0"/>
              <a:t>Some Responses and policies follows:</a:t>
            </a:r>
          </a:p>
        </p:txBody>
      </p:sp>
      <p:pic>
        <p:nvPicPr>
          <p:cNvPr id="4" name="Picture 3"/>
          <p:cNvPicPr>
            <a:picLocks noChangeAspect="1"/>
          </p:cNvPicPr>
          <p:nvPr/>
        </p:nvPicPr>
        <p:blipFill>
          <a:blip r:embed="rId2"/>
          <a:stretch>
            <a:fillRect/>
          </a:stretch>
        </p:blipFill>
        <p:spPr>
          <a:xfrm>
            <a:off x="950668" y="365126"/>
            <a:ext cx="2167499" cy="631162"/>
          </a:xfrm>
          <a:prstGeom prst="rect">
            <a:avLst/>
          </a:prstGeom>
        </p:spPr>
      </p:pic>
    </p:spTree>
    <p:extLst>
      <p:ext uri="{BB962C8B-B14F-4D97-AF65-F5344CB8AC3E}">
        <p14:creationId xmlns:p14="http://schemas.microsoft.com/office/powerpoint/2010/main" val="787967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University of Wisconsin</a:t>
            </a:r>
            <a:endParaRPr lang="en-US" dirty="0"/>
          </a:p>
        </p:txBody>
      </p:sp>
      <p:sp>
        <p:nvSpPr>
          <p:cNvPr id="3" name="Content Placeholder 2"/>
          <p:cNvSpPr>
            <a:spLocks noGrp="1"/>
          </p:cNvSpPr>
          <p:nvPr>
            <p:ph sz="half" idx="1"/>
          </p:nvPr>
        </p:nvSpPr>
        <p:spPr/>
        <p:txBody>
          <a:bodyPr>
            <a:normAutofit/>
          </a:bodyPr>
          <a:lstStyle/>
          <a:p>
            <a:pPr lvl="1"/>
            <a:r>
              <a:rPr lang="en-US" sz="2000" dirty="0" smtClean="0"/>
              <a:t>The Board of Regents appoints the search committee for search of University-wide President</a:t>
            </a:r>
          </a:p>
          <a:p>
            <a:pPr lvl="1"/>
            <a:r>
              <a:rPr lang="en-US" sz="2000" dirty="0" smtClean="0"/>
              <a:t>The President appoints committee for search of Campus Chancellor</a:t>
            </a:r>
          </a:p>
          <a:p>
            <a:pPr lvl="1"/>
            <a:r>
              <a:rPr lang="en-US" sz="2000" dirty="0" smtClean="0"/>
              <a:t>There are quotas:</a:t>
            </a:r>
          </a:p>
          <a:p>
            <a:pPr lvl="2"/>
            <a:r>
              <a:rPr lang="en-US" dirty="0" smtClean="0"/>
              <a:t>Five are from the Board itself</a:t>
            </a:r>
          </a:p>
          <a:p>
            <a:pPr lvl="2"/>
            <a:r>
              <a:rPr lang="en-US" dirty="0" smtClean="0"/>
              <a:t>Two faculty, and one staff and one student</a:t>
            </a:r>
          </a:p>
          <a:p>
            <a:pPr lvl="1"/>
            <a:r>
              <a:rPr lang="en-US" sz="2000" dirty="0" smtClean="0"/>
              <a:t>President of search committee is chosen by the board from a board member</a:t>
            </a:r>
          </a:p>
          <a:p>
            <a:pPr lvl="1"/>
            <a:r>
              <a:rPr lang="en-US" sz="2000" dirty="0" smtClean="0"/>
              <a:t>Vice president is chosen from one of faculty members</a:t>
            </a:r>
          </a:p>
        </p:txBody>
      </p:sp>
      <p:sp>
        <p:nvSpPr>
          <p:cNvPr id="6" name="Content Placeholder 5"/>
          <p:cNvSpPr>
            <a:spLocks noGrp="1"/>
          </p:cNvSpPr>
          <p:nvPr>
            <p:ph sz="half" idx="2"/>
          </p:nvPr>
        </p:nvSpPr>
        <p:spPr/>
        <p:txBody>
          <a:bodyPr>
            <a:normAutofit/>
          </a:bodyPr>
          <a:lstStyle/>
          <a:p>
            <a:pPr lvl="1"/>
            <a:r>
              <a:rPr lang="en-US" sz="2000" dirty="0">
                <a:hlinkClick r:id="rId2"/>
              </a:rPr>
              <a:t>https://www.wisconsin.edu/regents/policies/selection-process-for-system-president-chancellors-vice-chancellors-and-uw-system-senior-leadership-positions/</a:t>
            </a:r>
            <a:endParaRPr lang="en-US" sz="2000" dirty="0"/>
          </a:p>
        </p:txBody>
      </p:sp>
      <p:pic>
        <p:nvPicPr>
          <p:cNvPr id="4" name="Picture 3"/>
          <p:cNvPicPr>
            <a:picLocks noChangeAspect="1"/>
          </p:cNvPicPr>
          <p:nvPr/>
        </p:nvPicPr>
        <p:blipFill>
          <a:blip r:embed="rId3"/>
          <a:stretch>
            <a:fillRect/>
          </a:stretch>
        </p:blipFill>
        <p:spPr>
          <a:xfrm>
            <a:off x="950668" y="365126"/>
            <a:ext cx="2167499" cy="63116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33621" y="3363984"/>
            <a:ext cx="2763672" cy="2763672"/>
          </a:xfrm>
          <a:prstGeom prst="rect">
            <a:avLst/>
          </a:prstGeom>
        </p:spPr>
      </p:pic>
    </p:spTree>
    <p:extLst>
      <p:ext uri="{BB962C8B-B14F-4D97-AF65-F5344CB8AC3E}">
        <p14:creationId xmlns:p14="http://schemas.microsoft.com/office/powerpoint/2010/main" val="1043497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University of Minnesota</a:t>
            </a:r>
            <a:endParaRPr lang="en-US" dirty="0"/>
          </a:p>
        </p:txBody>
      </p:sp>
      <p:sp>
        <p:nvSpPr>
          <p:cNvPr id="3" name="Content Placeholder 2"/>
          <p:cNvSpPr>
            <a:spLocks noGrp="1"/>
          </p:cNvSpPr>
          <p:nvPr>
            <p:ph sz="half" idx="1"/>
          </p:nvPr>
        </p:nvSpPr>
        <p:spPr/>
        <p:txBody>
          <a:bodyPr>
            <a:normAutofit/>
          </a:bodyPr>
          <a:lstStyle/>
          <a:p>
            <a:r>
              <a:rPr lang="en-US" sz="2000" dirty="0" smtClean="0"/>
              <a:t>The Board of Regents </a:t>
            </a:r>
            <a:r>
              <a:rPr lang="en-US" sz="2000" i="1" dirty="0" smtClean="0"/>
              <a:t>is</a:t>
            </a:r>
            <a:r>
              <a:rPr lang="en-US" sz="2000" dirty="0" smtClean="0"/>
              <a:t> the search committee</a:t>
            </a:r>
          </a:p>
          <a:p>
            <a:r>
              <a:rPr lang="en-US" sz="2000" dirty="0" smtClean="0"/>
              <a:t>They consult with the University Senate and get advice to add faculty/staff/student members to the search committee</a:t>
            </a:r>
          </a:p>
          <a:p>
            <a:r>
              <a:rPr lang="en-US" sz="2000" dirty="0" smtClean="0"/>
              <a:t>They ask for up to twice as many proposed members of search committee so that they have “flexibility” to choose</a:t>
            </a:r>
          </a:p>
          <a:p>
            <a:r>
              <a:rPr lang="en-US" sz="2000" dirty="0" smtClean="0"/>
              <a:t>The Senate special committee and “representatives” of faculty, staff, students are allowed to participate in the finalists interviews</a:t>
            </a:r>
          </a:p>
        </p:txBody>
      </p:sp>
      <p:sp>
        <p:nvSpPr>
          <p:cNvPr id="6" name="Content Placeholder 5"/>
          <p:cNvSpPr>
            <a:spLocks noGrp="1"/>
          </p:cNvSpPr>
          <p:nvPr>
            <p:ph sz="half" idx="2"/>
          </p:nvPr>
        </p:nvSpPr>
        <p:spPr/>
        <p:txBody>
          <a:bodyPr>
            <a:normAutofit/>
          </a:bodyPr>
          <a:lstStyle/>
          <a:p>
            <a:r>
              <a:rPr lang="en-US" sz="2000" dirty="0">
                <a:hlinkClick r:id="rId2"/>
              </a:rPr>
              <a:t>https://humanresources.umn.edu/sites/humanresources.umn.edu/files/sup034-04_university_senate_committee_involvement_in_hiring_selected_leaders_tc_morris_rochester.pdf</a:t>
            </a:r>
            <a:endParaRPr lang="en-US" sz="2000" dirty="0"/>
          </a:p>
        </p:txBody>
      </p:sp>
      <p:pic>
        <p:nvPicPr>
          <p:cNvPr id="4" name="Picture 3"/>
          <p:cNvPicPr>
            <a:picLocks noChangeAspect="1"/>
          </p:cNvPicPr>
          <p:nvPr/>
        </p:nvPicPr>
        <p:blipFill>
          <a:blip r:embed="rId3"/>
          <a:stretch>
            <a:fillRect/>
          </a:stretch>
        </p:blipFill>
        <p:spPr>
          <a:xfrm>
            <a:off x="950668" y="365126"/>
            <a:ext cx="2167499" cy="63116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23244" y="3603671"/>
            <a:ext cx="2778457" cy="2778457"/>
          </a:xfrm>
          <a:prstGeom prst="rect">
            <a:avLst/>
          </a:prstGeom>
        </p:spPr>
      </p:pic>
    </p:spTree>
    <p:extLst>
      <p:ext uri="{BB962C8B-B14F-4D97-AF65-F5344CB8AC3E}">
        <p14:creationId xmlns:p14="http://schemas.microsoft.com/office/powerpoint/2010/main" val="4252023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University of Maryland </a:t>
            </a:r>
            <a:endParaRPr lang="en-US" dirty="0"/>
          </a:p>
        </p:txBody>
      </p:sp>
      <p:sp>
        <p:nvSpPr>
          <p:cNvPr id="3" name="Content Placeholder 2"/>
          <p:cNvSpPr>
            <a:spLocks noGrp="1"/>
          </p:cNvSpPr>
          <p:nvPr>
            <p:ph sz="half" idx="1"/>
          </p:nvPr>
        </p:nvSpPr>
        <p:spPr/>
        <p:txBody>
          <a:bodyPr>
            <a:normAutofit/>
          </a:bodyPr>
          <a:lstStyle/>
          <a:p>
            <a:r>
              <a:rPr lang="en-US" dirty="0" smtClean="0"/>
              <a:t>At Maryland, </a:t>
            </a:r>
            <a:r>
              <a:rPr lang="en-US" dirty="0" smtClean="0"/>
              <a:t>the </a:t>
            </a:r>
            <a:r>
              <a:rPr lang="en-US" dirty="0"/>
              <a:t>s</a:t>
            </a:r>
            <a:r>
              <a:rPr lang="en-US" dirty="0" smtClean="0"/>
              <a:t>earch </a:t>
            </a:r>
            <a:r>
              <a:rPr lang="en-US" dirty="0" smtClean="0"/>
              <a:t>committee is appointed by the Board of Regents</a:t>
            </a:r>
          </a:p>
          <a:p>
            <a:r>
              <a:rPr lang="en-US" dirty="0" smtClean="0"/>
              <a:t>The names of </a:t>
            </a:r>
            <a:r>
              <a:rPr lang="en-US" dirty="0" smtClean="0"/>
              <a:t>members of search committees </a:t>
            </a:r>
            <a:r>
              <a:rPr lang="en-US" dirty="0" smtClean="0"/>
              <a:t>are made public</a:t>
            </a:r>
          </a:p>
          <a:p>
            <a:r>
              <a:rPr lang="en-US" dirty="0" smtClean="0"/>
              <a:t>Many are from the Board itself, or the administration (deans, University Counsel,) or from donors</a:t>
            </a:r>
          </a:p>
        </p:txBody>
      </p:sp>
      <p:sp>
        <p:nvSpPr>
          <p:cNvPr id="6" name="Content Placeholder 5"/>
          <p:cNvSpPr>
            <a:spLocks noGrp="1"/>
          </p:cNvSpPr>
          <p:nvPr>
            <p:ph sz="half" idx="2"/>
          </p:nvPr>
        </p:nvSpPr>
        <p:spPr/>
        <p:txBody>
          <a:bodyPr/>
          <a:lstStyle/>
          <a:p>
            <a:r>
              <a:rPr lang="en-US" dirty="0">
                <a:hlinkClick r:id="rId2"/>
              </a:rPr>
              <a:t>https://umd.edu/presidential-search/presidential-search-process/search-committee</a:t>
            </a:r>
            <a:endParaRPr lang="en-US" dirty="0"/>
          </a:p>
        </p:txBody>
      </p:sp>
      <p:pic>
        <p:nvPicPr>
          <p:cNvPr id="4" name="Picture 3"/>
          <p:cNvPicPr>
            <a:picLocks noChangeAspect="1"/>
          </p:cNvPicPr>
          <p:nvPr/>
        </p:nvPicPr>
        <p:blipFill>
          <a:blip r:embed="rId3"/>
          <a:stretch>
            <a:fillRect/>
          </a:stretch>
        </p:blipFill>
        <p:spPr>
          <a:xfrm>
            <a:off x="991612" y="230188"/>
            <a:ext cx="2167499" cy="63116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16171" y="3562920"/>
            <a:ext cx="2857500" cy="2857500"/>
          </a:xfrm>
          <a:prstGeom prst="rect">
            <a:avLst/>
          </a:prstGeom>
        </p:spPr>
      </p:pic>
    </p:spTree>
    <p:extLst>
      <p:ext uri="{BB962C8B-B14F-4D97-AF65-F5344CB8AC3E}">
        <p14:creationId xmlns:p14="http://schemas.microsoft.com/office/powerpoint/2010/main" val="2676986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dirty="0" smtClean="0"/>
              <a:t>University of California-Berkeley</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In the last Search for Berkeley Chancellor in 2016 The UC System President appointed the search committee</a:t>
            </a:r>
          </a:p>
          <a:p>
            <a:r>
              <a:rPr lang="en-US" dirty="0" smtClean="0"/>
              <a:t>She selected five faculty members(one who is the Senate chair, and one from a UC campus other than Berkeley,) and one each from undergrad students, grad students, staff, UC foundation and alumni</a:t>
            </a:r>
          </a:p>
        </p:txBody>
      </p:sp>
      <p:sp>
        <p:nvSpPr>
          <p:cNvPr id="6" name="Content Placeholder 5"/>
          <p:cNvSpPr>
            <a:spLocks noGrp="1"/>
          </p:cNvSpPr>
          <p:nvPr>
            <p:ph sz="half" idx="2"/>
          </p:nvPr>
        </p:nvSpPr>
        <p:spPr/>
        <p:txBody>
          <a:bodyPr>
            <a:normAutofit lnSpcReduction="10000"/>
          </a:bodyPr>
          <a:lstStyle/>
          <a:p>
            <a:r>
              <a:rPr lang="en-US" dirty="0">
                <a:hlinkClick r:id="rId2"/>
              </a:rPr>
              <a:t>https://chancellor.berkeley.edu/uc-berkeley-chancellor-selection-faq</a:t>
            </a:r>
            <a:endParaRPr lang="en-US" dirty="0"/>
          </a:p>
        </p:txBody>
      </p:sp>
      <p:pic>
        <p:nvPicPr>
          <p:cNvPr id="4" name="Picture 3"/>
          <p:cNvPicPr>
            <a:picLocks noChangeAspect="1"/>
          </p:cNvPicPr>
          <p:nvPr/>
        </p:nvPicPr>
        <p:blipFill>
          <a:blip r:embed="rId3"/>
          <a:stretch>
            <a:fillRect/>
          </a:stretch>
        </p:blipFill>
        <p:spPr>
          <a:xfrm>
            <a:off x="896077" y="396744"/>
            <a:ext cx="1819827" cy="529923"/>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99412" y="2901217"/>
            <a:ext cx="3956783" cy="3956783"/>
          </a:xfrm>
          <a:prstGeom prst="rect">
            <a:avLst/>
          </a:prstGeom>
        </p:spPr>
      </p:pic>
    </p:spTree>
    <p:extLst>
      <p:ext uri="{BB962C8B-B14F-4D97-AF65-F5344CB8AC3E}">
        <p14:creationId xmlns:p14="http://schemas.microsoft.com/office/powerpoint/2010/main" val="3523912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
            </a:r>
            <a:br>
              <a:rPr lang="en-US" sz="2800" dirty="0" smtClean="0"/>
            </a:br>
            <a:r>
              <a:rPr lang="en-US" sz="2800" dirty="0" smtClean="0"/>
              <a:t>Communication with the </a:t>
            </a:r>
            <a:r>
              <a:rPr lang="en-US" sz="2400" dirty="0" smtClean="0"/>
              <a:t>University</a:t>
            </a:r>
            <a:r>
              <a:rPr lang="en-US" sz="2800" dirty="0" smtClean="0"/>
              <a:t> of Michigan Director of Faculty Senate</a:t>
            </a:r>
            <a:endParaRPr lang="en-US" sz="2800" dirty="0"/>
          </a:p>
        </p:txBody>
      </p:sp>
      <p:sp>
        <p:nvSpPr>
          <p:cNvPr id="3" name="Content Placeholder 2"/>
          <p:cNvSpPr>
            <a:spLocks noGrp="1"/>
          </p:cNvSpPr>
          <p:nvPr>
            <p:ph idx="1"/>
          </p:nvPr>
        </p:nvSpPr>
        <p:spPr/>
        <p:txBody>
          <a:bodyPr>
            <a:noAutofit/>
          </a:bodyPr>
          <a:lstStyle/>
          <a:p>
            <a:pPr marL="0" indent="0">
              <a:buNone/>
            </a:pPr>
            <a:r>
              <a:rPr lang="en-US" sz="1600" dirty="0"/>
              <a:t>Dear Professor Alizadeh, </a:t>
            </a:r>
          </a:p>
          <a:p>
            <a:pPr marL="0" indent="0">
              <a:buNone/>
            </a:pPr>
            <a:r>
              <a:rPr lang="en-US" sz="1600" dirty="0"/>
              <a:t>The University of Michigan is beginning the process of examining its practices concerning hiring of deans and other high level administrators, so we don't currently have best practices to share. We had a scandal last year where UM's provost was embroiled in sexual harassment issues of his own. The provost ascended through the faculty ranks, served as a dean, and then was appointed as provost after years of inappropriate behavior that went unchecked. As a result, the Board of Regents hired a consulting firm in December that will be with us at least through the end of the year. I expect at the end of this process we will have robust procedures, but it will be a while. </a:t>
            </a:r>
          </a:p>
          <a:p>
            <a:pPr marL="0" indent="0">
              <a:buNone/>
            </a:pPr>
            <a:r>
              <a:rPr lang="en-US" sz="1600" dirty="0" smtClean="0"/>
              <a:t>I </a:t>
            </a:r>
            <a:r>
              <a:rPr lang="en-US" sz="1600" dirty="0"/>
              <a:t>would very much appreciate hearing about what you learn from our peers if you're willing to share what you learn. When we come to the end of this process, I will be more than happy to share what procedures UM will put into place.</a:t>
            </a:r>
          </a:p>
          <a:p>
            <a:pPr marL="0" indent="0">
              <a:buNone/>
            </a:pPr>
            <a:r>
              <a:rPr lang="en-US" sz="1600" dirty="0" smtClean="0"/>
              <a:t>Good </a:t>
            </a:r>
            <a:r>
              <a:rPr lang="en-US" sz="1600" dirty="0"/>
              <a:t>luck with this important work before you!</a:t>
            </a:r>
          </a:p>
          <a:p>
            <a:pPr marL="0" indent="0">
              <a:buNone/>
            </a:pPr>
            <a:r>
              <a:rPr lang="en-US" sz="1600" dirty="0" smtClean="0"/>
              <a:t>Best </a:t>
            </a:r>
            <a:r>
              <a:rPr lang="en-US" sz="1600" dirty="0"/>
              <a:t>regards,</a:t>
            </a:r>
          </a:p>
          <a:p>
            <a:pPr marL="0" indent="0">
              <a:buNone/>
            </a:pPr>
            <a:r>
              <a:rPr lang="en-US" sz="1600" dirty="0" err="1" smtClean="0"/>
              <a:t>MaryJo</a:t>
            </a:r>
            <a:r>
              <a:rPr lang="en-US" sz="1600" dirty="0"/>
              <a:t> </a:t>
            </a:r>
            <a:endParaRPr lang="en-US" sz="1600" dirty="0" smtClean="0"/>
          </a:p>
          <a:p>
            <a:pPr marL="0" indent="0">
              <a:buNone/>
            </a:pPr>
            <a:r>
              <a:rPr lang="en-US" sz="1600" dirty="0" err="1" smtClean="0"/>
              <a:t>MaryJo</a:t>
            </a:r>
            <a:r>
              <a:rPr lang="en-US" sz="1600" dirty="0" smtClean="0"/>
              <a:t> </a:t>
            </a:r>
            <a:r>
              <a:rPr lang="en-US" sz="1600" dirty="0" err="1"/>
              <a:t>Banasik</a:t>
            </a:r>
            <a:r>
              <a:rPr lang="en-US" sz="1600" dirty="0"/>
              <a:t>, J.D., Ph.D</a:t>
            </a:r>
            <a:r>
              <a:rPr lang="en-US" sz="1600" dirty="0" smtClean="0"/>
              <a:t>.</a:t>
            </a:r>
            <a:endParaRPr lang="en-US" sz="1600" dirty="0"/>
          </a:p>
          <a:p>
            <a:pPr marL="0" indent="0">
              <a:buNone/>
            </a:pPr>
            <a:r>
              <a:rPr lang="en-US" sz="1600" dirty="0"/>
              <a:t>Director, Faculty Senate Office</a:t>
            </a:r>
          </a:p>
          <a:p>
            <a:pPr marL="0" indent="0">
              <a:buNone/>
            </a:pPr>
            <a:endParaRPr lang="en-US" sz="1600" dirty="0" smtClean="0"/>
          </a:p>
        </p:txBody>
      </p:sp>
      <p:pic>
        <p:nvPicPr>
          <p:cNvPr id="4" name="Picture 3"/>
          <p:cNvPicPr>
            <a:picLocks noChangeAspect="1"/>
          </p:cNvPicPr>
          <p:nvPr/>
        </p:nvPicPr>
        <p:blipFill>
          <a:blip r:embed="rId2"/>
          <a:stretch>
            <a:fillRect/>
          </a:stretch>
        </p:blipFill>
        <p:spPr>
          <a:xfrm>
            <a:off x="896078" y="396745"/>
            <a:ext cx="1772060" cy="516014"/>
          </a:xfrm>
          <a:prstGeom prst="rect">
            <a:avLst/>
          </a:prstGeom>
        </p:spPr>
      </p:pic>
    </p:spTree>
    <p:extLst>
      <p:ext uri="{BB962C8B-B14F-4D97-AF65-F5344CB8AC3E}">
        <p14:creationId xmlns:p14="http://schemas.microsoft.com/office/powerpoint/2010/main" val="2667848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2068</TotalTime>
  <Words>819</Words>
  <Application>Microsoft Office PowerPoint</Application>
  <PresentationFormat>Widescreen</PresentationFormat>
  <Paragraphs>114</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FPAC Response to charge S1909-1</vt:lpstr>
      <vt:lpstr> The charge:</vt:lpstr>
      <vt:lpstr> Background:</vt:lpstr>
      <vt:lpstr>What peer institution do</vt:lpstr>
      <vt:lpstr>University of Wisconsin</vt:lpstr>
      <vt:lpstr>University of Minnesota</vt:lpstr>
      <vt:lpstr>University of Maryland </vt:lpstr>
      <vt:lpstr> University of California-Berkeley</vt:lpstr>
      <vt:lpstr> Communication with the University of Michigan Director of Faculty Senate</vt:lpstr>
      <vt:lpstr>The FPAC Resolution</vt:lpstr>
      <vt:lpstr> </vt:lpstr>
      <vt:lpstr>  Draft Resolution for Charge S1909-1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APAC Response to charge S1909</dc:title>
  <dc:creator>Alizadeh, Farid</dc:creator>
  <cp:lastModifiedBy>Alizadeh, Farid</cp:lastModifiedBy>
  <cp:revision>33</cp:revision>
  <dcterms:created xsi:type="dcterms:W3CDTF">2022-02-06T15:37:21Z</dcterms:created>
  <dcterms:modified xsi:type="dcterms:W3CDTF">2022-02-21T17:38:31Z</dcterms:modified>
</cp:coreProperties>
</file>