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Lst>
  <p:notesMasterIdLst>
    <p:notesMasterId r:id="rId14"/>
  </p:notesMasterIdLst>
  <p:handoutMasterIdLst>
    <p:handoutMasterId r:id="rId15"/>
  </p:handoutMasterIdLst>
  <p:sldIdLst>
    <p:sldId id="2533" r:id="rId2"/>
    <p:sldId id="2523" r:id="rId3"/>
    <p:sldId id="2535" r:id="rId4"/>
    <p:sldId id="2555" r:id="rId5"/>
    <p:sldId id="2557" r:id="rId6"/>
    <p:sldId id="2556" r:id="rId7"/>
    <p:sldId id="2549" r:id="rId8"/>
    <p:sldId id="2550" r:id="rId9"/>
    <p:sldId id="2553" r:id="rId10"/>
    <p:sldId id="2554" r:id="rId11"/>
    <p:sldId id="2551" r:id="rId12"/>
    <p:sldId id="2552" r:id="rId13"/>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2A29"/>
    <a:srgbClr val="00BDB1"/>
    <a:srgbClr val="FF3736"/>
    <a:srgbClr val="FA401B"/>
    <a:srgbClr val="FFC737"/>
    <a:srgbClr val="FF5F90"/>
    <a:srgbClr val="293039"/>
    <a:srgbClr val="041B31"/>
    <a:srgbClr val="39BDF9"/>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8" autoAdjust="0"/>
    <p:restoredTop sz="74639" autoAdjust="0"/>
  </p:normalViewPr>
  <p:slideViewPr>
    <p:cSldViewPr snapToGrid="0" snapToObjects="1">
      <p:cViewPr varScale="1">
        <p:scale>
          <a:sx n="47" d="100"/>
          <a:sy n="47" d="100"/>
        </p:scale>
        <p:origin x="1368" y="66"/>
      </p:cViewPr>
      <p:guideLst/>
    </p:cSldViewPr>
  </p:slideViewPr>
  <p:notesTextViewPr>
    <p:cViewPr>
      <p:scale>
        <a:sx n="100" d="100"/>
        <a:sy n="100" d="100"/>
      </p:scale>
      <p:origin x="0" y="0"/>
    </p:cViewPr>
  </p:notesTextViewPr>
  <p:sorterViewPr>
    <p:cViewPr>
      <p:scale>
        <a:sx n="49" d="100"/>
        <a:sy n="49" d="100"/>
      </p:scale>
      <p:origin x="0" y="0"/>
    </p:cViewPr>
  </p:sorterViewPr>
  <p:notesViewPr>
    <p:cSldViewPr snapToGrid="0" snapToObjects="1"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949127-7A2F-4E97-9A14-9A55458ADA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674BD0-83CC-4F3F-8930-3DB4957A9E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369918-6C22-4A9A-BCFD-67AC771008E8}" type="datetimeFigureOut">
              <a:rPr lang="en-US" smtClean="0"/>
              <a:t>3/18/2022</a:t>
            </a:fld>
            <a:endParaRPr lang="en-US"/>
          </a:p>
        </p:txBody>
      </p:sp>
      <p:sp>
        <p:nvSpPr>
          <p:cNvPr id="4" name="Footer Placeholder 3">
            <a:extLst>
              <a:ext uri="{FF2B5EF4-FFF2-40B4-BE49-F238E27FC236}">
                <a16:creationId xmlns:a16="http://schemas.microsoft.com/office/drawing/2014/main" id="{3F068FF4-A6C2-4D32-912D-512AFD68CF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3572E0-FF65-4B5B-8FEE-E0F0C1A6D7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F38915-61A7-4EEB-B172-E54DC315D4FA}" type="slidenum">
              <a:rPr lang="en-US" smtClean="0"/>
              <a:t>‹#›</a:t>
            </a:fld>
            <a:endParaRPr lang="en-US"/>
          </a:p>
        </p:txBody>
      </p:sp>
    </p:spTree>
    <p:extLst>
      <p:ext uri="{BB962C8B-B14F-4D97-AF65-F5344CB8AC3E}">
        <p14:creationId xmlns:p14="http://schemas.microsoft.com/office/powerpoint/2010/main" val="2189340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ource Sans Pro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ource Sans Pro Light" charset="0"/>
              </a:defRPr>
            </a:lvl1pPr>
          </a:lstStyle>
          <a:p>
            <a:fld id="{EFC10EE1-B198-C942-8235-326C972CBB30}" type="datetimeFigureOut">
              <a:rPr lang="en-US" smtClean="0"/>
              <a:pPr/>
              <a:t>3/18/2022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ource Sans Pro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ource Sans Pro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Source Sans Pro Light" charset="0"/>
        <a:ea typeface="+mn-ea"/>
        <a:cs typeface="+mn-cs"/>
      </a:defRPr>
    </a:lvl1pPr>
    <a:lvl2pPr marL="914217" algn="l" defTabSz="914217" rtl="0" eaLnBrk="1" latinLnBrk="0" hangingPunct="1">
      <a:defRPr sz="2400" b="0" i="0" kern="1200">
        <a:solidFill>
          <a:schemeClr val="tx1"/>
        </a:solidFill>
        <a:latin typeface="Source Sans Pro Light" charset="0"/>
        <a:ea typeface="+mn-ea"/>
        <a:cs typeface="+mn-cs"/>
      </a:defRPr>
    </a:lvl2pPr>
    <a:lvl3pPr marL="1828434" algn="l" defTabSz="914217" rtl="0" eaLnBrk="1" latinLnBrk="0" hangingPunct="1">
      <a:defRPr sz="2400" b="0" i="0" kern="1200">
        <a:solidFill>
          <a:schemeClr val="tx1"/>
        </a:solidFill>
        <a:latin typeface="Source Sans Pro Light" charset="0"/>
        <a:ea typeface="+mn-ea"/>
        <a:cs typeface="+mn-cs"/>
      </a:defRPr>
    </a:lvl3pPr>
    <a:lvl4pPr marL="2742651" algn="l" defTabSz="914217" rtl="0" eaLnBrk="1" latinLnBrk="0" hangingPunct="1">
      <a:defRPr sz="2400" b="0" i="0" kern="1200">
        <a:solidFill>
          <a:schemeClr val="tx1"/>
        </a:solidFill>
        <a:latin typeface="Source Sans Pro Light" charset="0"/>
        <a:ea typeface="+mn-ea"/>
        <a:cs typeface="+mn-cs"/>
      </a:defRPr>
    </a:lvl4pPr>
    <a:lvl5pPr marL="3656868" algn="l" defTabSz="914217" rtl="0" eaLnBrk="1" latinLnBrk="0" hangingPunct="1">
      <a:defRPr sz="2400" b="0" i="0" kern="1200">
        <a:solidFill>
          <a:schemeClr val="tx1"/>
        </a:solidFill>
        <a:latin typeface="Source Sans Pro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Kimberly to introduce herself and Josh Harraman and thank the senate for the invitation.</a:t>
            </a:r>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423146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DEMOGRAPHICS</a:t>
            </a:r>
          </a:p>
          <a:p>
            <a:r>
              <a:rPr lang="en-US" dirty="0"/>
              <a:t>27% of these living alumni are alumni of color (28% are unknown by race)</a:t>
            </a:r>
          </a:p>
          <a:p>
            <a:endParaRPr lang="en-US" dirty="0"/>
          </a:p>
          <a:p>
            <a:r>
              <a:rPr lang="en-US" dirty="0"/>
              <a:t>A view by class year suggests the class of 2017 was the first for which there are more graduates of color (&gt;50%) than unknown and white. This trend continues upward, with the class of 2020 showing almost 60% graduates of color.</a:t>
            </a:r>
          </a:p>
          <a:p>
            <a:endParaRPr lang="en-US" dirty="0"/>
          </a:p>
          <a:p>
            <a:r>
              <a:rPr lang="en-US" dirty="0"/>
              <a:t>REGIONAL/INTERNATIONAL</a:t>
            </a:r>
          </a:p>
          <a:p>
            <a:r>
              <a:rPr lang="en-US" dirty="0"/>
              <a:t>We also monitor where our alumni are in order to bring important communications and programming to them.</a:t>
            </a:r>
          </a:p>
          <a:p>
            <a:r>
              <a:rPr lang="en-US" dirty="0"/>
              <a:t>You’re looking at key areas of more dense RU alumni populations in the US, we also monitor densities internationally.</a:t>
            </a:r>
          </a:p>
          <a:p>
            <a:endParaRPr lang="en-US" dirty="0"/>
          </a:p>
          <a:p>
            <a:r>
              <a:rPr lang="en-US" dirty="0"/>
              <a:t>SEGMENTATION/ PERSONAS</a:t>
            </a:r>
          </a:p>
          <a:p>
            <a:r>
              <a:rPr lang="en-US" dirty="0"/>
              <a:t>Our work also requires that we further segment alumni as we think about programming. Not just things like, geography and demography, but also by using personas.</a:t>
            </a:r>
          </a:p>
          <a:p>
            <a:r>
              <a:rPr lang="en-US" dirty="0"/>
              <a:t>Not everyone is a “joiner” (event attendee)</a:t>
            </a:r>
          </a:p>
          <a:p>
            <a:r>
              <a:rPr lang="en-US" dirty="0"/>
              <a:t>How are we meeting people where they’re at and providing meaningful experiences to them?</a:t>
            </a:r>
          </a:p>
          <a:p>
            <a:r>
              <a:rPr lang="en-US" dirty="0"/>
              <a:t>How we are we extending our hands without always having our palms open?</a:t>
            </a:r>
          </a:p>
          <a:p>
            <a:r>
              <a:rPr lang="en-US" dirty="0"/>
              <a:t>We have to rewire our alumni on how to be connected with us. And what it means to be connected with Rutgers. (not just for what WE want from THEM.)</a:t>
            </a:r>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2982895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our core, we’re celebrating and uplifting the beloved Rutgers community and bolstering meaningful engagement for current and future alumni.</a:t>
            </a:r>
          </a:p>
          <a:p>
            <a:endParaRPr lang="en-US" dirty="0"/>
          </a:p>
          <a:p>
            <a:r>
              <a:rPr lang="en-US" dirty="0"/>
              <a:t>Why should you care about AE?</a:t>
            </a:r>
          </a:p>
          <a:p>
            <a:endParaRPr lang="en-US" dirty="0"/>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MS PGothic" panose="020B0600070205080204" pitchFamily="34" charset="-128"/>
                <a:cs typeface="Times New Roman" panose="02020603050405020304" pitchFamily="18" charset="0"/>
              </a:rPr>
              <a:t>Alumni are an educational institution’s primary, most enduring constituency and are therefore integral to its success.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MS PGothic" panose="020B0600070205080204" pitchFamily="34" charset="-128"/>
                <a:cs typeface="Times New Roman" panose="02020603050405020304" pitchFamily="18" charset="0"/>
              </a:rPr>
              <a:t>Research consistently finds that engaged alumni are more responsive to the needs of the university and more invested in its success. Indeed, without engagement, an institution’s base of donors and prospects shrinks over time.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MS PGothic" panose="020B0600070205080204" pitchFamily="34" charset="-128"/>
                <a:cs typeface="Times New Roman" panose="02020603050405020304" pitchFamily="18" charset="0"/>
              </a:rPr>
              <a:t>There is a powerful correlation between engagement and participation in giving.</a:t>
            </a:r>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55722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PRIDE</a:t>
            </a:r>
          </a:p>
          <a:p>
            <a:r>
              <a:rPr lang="en-US" dirty="0"/>
              <a:t>One of the emotions we want to evoke in our alumni community is pride. (not arrogance, </a:t>
            </a:r>
            <a:r>
              <a:rPr lang="en-US" i="1" u="sng" dirty="0"/>
              <a:t>worthiness</a:t>
            </a:r>
            <a:r>
              <a:rPr lang="en-US" dirty="0"/>
              <a:t>)</a:t>
            </a:r>
          </a:p>
          <a:p>
            <a:r>
              <a:rPr lang="en-US" dirty="0"/>
              <a:t>We have heard Jonathan talk about this as well – a need to sing the praises of our university more loudly.</a:t>
            </a:r>
          </a:p>
          <a:p>
            <a:r>
              <a:rPr lang="en-US" dirty="0"/>
              <a:t>Alumni feel this too. We want them to be proud of their affiliation with Rutgers and to share that pride boldly and often.</a:t>
            </a:r>
          </a:p>
          <a:p>
            <a:endParaRPr lang="en-US" dirty="0"/>
          </a:p>
          <a:p>
            <a:r>
              <a:rPr lang="en-US" dirty="0"/>
              <a:t>PATHWAYS</a:t>
            </a:r>
          </a:p>
          <a:p>
            <a:r>
              <a:rPr lang="en-US" dirty="0"/>
              <a:t>(SLIDE TEXT)</a:t>
            </a:r>
          </a:p>
          <a:p>
            <a:endParaRPr lang="en-US" dirty="0"/>
          </a:p>
          <a:p>
            <a:r>
              <a:rPr lang="en-US" dirty="0"/>
              <a:t>JOSH INTRO</a:t>
            </a:r>
          </a:p>
          <a:p>
            <a:r>
              <a:rPr lang="en-US" dirty="0"/>
              <a:t>Now, I’ll turn it over to Josh Harraman, Vice President for Alumni Engagement, Annual Giving, and Advancement Communications at the foundation</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401645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2575072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ig Background with image">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0" y="0"/>
            <a:ext cx="24377650" cy="13716000"/>
          </a:xfrm>
          <a:effectLst/>
        </p:spPr>
        <p:txBody>
          <a:bodyPr>
            <a:normAutofit/>
          </a:bodyPr>
          <a:lstStyle>
            <a:lvl1pPr marL="0" indent="0">
              <a:buNone/>
              <a:defRPr sz="2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9419718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ig Background with image">
    <p:spTree>
      <p:nvGrpSpPr>
        <p:cNvPr id="1" name=""/>
        <p:cNvGrpSpPr/>
        <p:nvPr/>
      </p:nvGrpSpPr>
      <p:grpSpPr>
        <a:xfrm>
          <a:off x="0" y="0"/>
          <a:ext cx="0" cy="0"/>
          <a:chOff x="0" y="0"/>
          <a:chExt cx="0" cy="0"/>
        </a:xfrm>
      </p:grpSpPr>
      <p:sp>
        <p:nvSpPr>
          <p:cNvPr id="4" name="Picture Placeholder 13"/>
          <p:cNvSpPr>
            <a:spLocks noGrp="1"/>
          </p:cNvSpPr>
          <p:nvPr>
            <p:ph type="pic" sz="quarter" idx="22"/>
          </p:nvPr>
        </p:nvSpPr>
        <p:spPr>
          <a:xfrm>
            <a:off x="0" y="7850459"/>
            <a:ext cx="24377650" cy="5865541"/>
          </a:xfrm>
          <a:effectLst/>
        </p:spPr>
        <p:txBody>
          <a:bodyPr>
            <a:normAutofit/>
          </a:bodyPr>
          <a:lstStyle>
            <a:lvl1pPr marL="0" indent="0">
              <a:buNone/>
              <a:defRPr sz="2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694767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Picture Placeholder 13"/>
          <p:cNvSpPr>
            <a:spLocks noGrp="1"/>
          </p:cNvSpPr>
          <p:nvPr>
            <p:ph type="pic" sz="quarter" idx="22"/>
          </p:nvPr>
        </p:nvSpPr>
        <p:spPr>
          <a:xfrm>
            <a:off x="0" y="3657600"/>
            <a:ext cx="24377650" cy="6936059"/>
          </a:xfrm>
          <a:effectLst/>
        </p:spPr>
        <p:txBody>
          <a:bodyPr>
            <a:normAutofit/>
          </a:bodyPr>
          <a:lstStyle>
            <a:lvl1pPr marL="0" indent="0">
              <a:buNone/>
              <a:defRPr sz="2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5076566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0613571" cy="13715999"/>
          </a:xfrm>
          <a:solidFill>
            <a:schemeClr val="bg1">
              <a:lumMod val="95000"/>
            </a:schemeClr>
          </a:solidFill>
        </p:spPr>
        <p:txBody>
          <a:bodyPr>
            <a:normAutofit/>
          </a:bodyPr>
          <a:lstStyle>
            <a:lvl1pPr>
              <a:defRPr sz="2400"/>
            </a:lvl1pPr>
          </a:lstStyle>
          <a:p>
            <a:endParaRPr lang="en-US"/>
          </a:p>
        </p:txBody>
      </p:sp>
    </p:spTree>
    <p:extLst>
      <p:ext uri="{BB962C8B-B14F-4D97-AF65-F5344CB8AC3E}">
        <p14:creationId xmlns:p14="http://schemas.microsoft.com/office/powerpoint/2010/main" val="1727141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p:cNvSpPr/>
          <p:nvPr userDrawn="1"/>
        </p:nvSpPr>
        <p:spPr>
          <a:xfrm>
            <a:off x="22612478" y="644154"/>
            <a:ext cx="782782" cy="830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1"/>
          <p:cNvSpPr>
            <a:spLocks/>
          </p:cNvSpPr>
          <p:nvPr userDrawn="1"/>
        </p:nvSpPr>
        <p:spPr bwMode="auto">
          <a:xfrm>
            <a:off x="20609603" y="12849033"/>
            <a:ext cx="215898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2400" b="1" spc="150" dirty="0">
                <a:solidFill>
                  <a:schemeClr val="bg1">
                    <a:lumMod val="85000"/>
                  </a:schemeClr>
                </a:solidFill>
                <a:latin typeface="Source Sans Pro"/>
                <a:ea typeface="ＭＳ Ｐゴシック" charset="0"/>
                <a:cs typeface="Source Sans Pro"/>
                <a:sym typeface="Bebas Neue" charset="0"/>
              </a:rPr>
              <a:t>RALUMNI.COM</a:t>
            </a:r>
            <a:endParaRPr lang="en-US" sz="2400" b="0" i="0" spc="150" dirty="0">
              <a:solidFill>
                <a:schemeClr val="bg1">
                  <a:lumMod val="85000"/>
                </a:schemeClr>
              </a:solidFill>
              <a:latin typeface="Source Sans Pro Light" charset="0"/>
              <a:ea typeface="Source Sans Pro Light" charset="0"/>
              <a:cs typeface="Source Sans Pro Light" charset="0"/>
              <a:sym typeface="Bebas Neue" charset="0"/>
            </a:endParaRPr>
          </a:p>
        </p:txBody>
      </p:sp>
      <p:sp>
        <p:nvSpPr>
          <p:cNvPr id="12" name="TextBox 11"/>
          <p:cNvSpPr txBox="1"/>
          <p:nvPr userDrawn="1"/>
        </p:nvSpPr>
        <p:spPr>
          <a:xfrm>
            <a:off x="22667175" y="799387"/>
            <a:ext cx="651387" cy="523184"/>
          </a:xfrm>
          <a:prstGeom prst="rect">
            <a:avLst/>
          </a:prstGeom>
          <a:noFill/>
        </p:spPr>
        <p:txBody>
          <a:bodyPr wrap="none" lIns="182843" tIns="91422" rIns="182843" bIns="91422" rtlCol="0">
            <a:spAutoFit/>
          </a:bodyPr>
          <a:lstStyle/>
          <a:p>
            <a:pPr algn="ctr"/>
            <a:fld id="{260E2A6B-A809-4840-BF14-8648BC0BDF87}" type="slidenum">
              <a:rPr lang="id-ID" sz="2200" b="0" i="0" smtClean="0">
                <a:solidFill>
                  <a:schemeClr val="bg1"/>
                </a:solidFill>
                <a:latin typeface="Source Sans Pro Light" charset="0"/>
                <a:ea typeface="Source Sans Pro Light" charset="0"/>
                <a:cs typeface="Source Sans Pro Light" charset="0"/>
              </a:rPr>
              <a:pPr algn="ctr"/>
              <a:t>‹#›</a:t>
            </a:fld>
            <a:endParaRPr lang="id-ID" sz="2200" b="0" i="0" dirty="0">
              <a:solidFill>
                <a:schemeClr val="bg1"/>
              </a:solidFill>
              <a:latin typeface="Source Sans Pro Light" charset="0"/>
              <a:ea typeface="Source Sans Pro Light" charset="0"/>
              <a:cs typeface="Source Sans Pro Light" charset="0"/>
            </a:endParaRPr>
          </a:p>
        </p:txBody>
      </p:sp>
      <p:pic>
        <p:nvPicPr>
          <p:cNvPr id="9" name="Graphic 8">
            <a:extLst>
              <a:ext uri="{FF2B5EF4-FFF2-40B4-BE49-F238E27FC236}">
                <a16:creationId xmlns:a16="http://schemas.microsoft.com/office/drawing/2014/main" id="{67B10EC4-B782-4CDF-B7F0-CF79BEB941AE}"/>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7978" t="5895" b="1"/>
          <a:stretch/>
        </p:blipFill>
        <p:spPr>
          <a:xfrm>
            <a:off x="359228" y="12432766"/>
            <a:ext cx="3804557" cy="1022485"/>
          </a:xfrm>
          <a:prstGeom prst="rect">
            <a:avLst/>
          </a:prstGeom>
        </p:spPr>
      </p:pic>
    </p:spTree>
    <p:extLst>
      <p:ext uri="{BB962C8B-B14F-4D97-AF65-F5344CB8AC3E}">
        <p14:creationId xmlns:p14="http://schemas.microsoft.com/office/powerpoint/2010/main" val="984762260"/>
      </p:ext>
    </p:extLst>
  </p:cSld>
  <p:clrMap bg1="lt1" tx1="dk1" bg2="lt2" tx2="dk2" accent1="accent1" accent2="accent2" accent3="accent3" accent4="accent4" accent5="accent5" accent6="accent6" hlink="hlink" folHlink="folHlink"/>
  <p:sldLayoutIdLst>
    <p:sldLayoutId id="2147483978" r:id="rId1"/>
    <p:sldLayoutId id="2147484034" r:id="rId2"/>
    <p:sldLayoutId id="2147484016" r:id="rId3"/>
    <p:sldLayoutId id="2147484056" r:id="rId4"/>
  </p:sldLayoutIdLst>
  <p:hf hdr="0" ftr="0" dt="0"/>
  <p:txStyles>
    <p:titleStyle>
      <a:lvl1pPr algn="l" defTabSz="1828343" rtl="0" eaLnBrk="1" latinLnBrk="0" hangingPunct="1">
        <a:lnSpc>
          <a:spcPct val="90000"/>
        </a:lnSpc>
        <a:spcBef>
          <a:spcPct val="0"/>
        </a:spcBef>
        <a:buNone/>
        <a:defRPr sz="8798" b="0" i="0" kern="1200">
          <a:solidFill>
            <a:schemeClr val="tx1"/>
          </a:solidFill>
          <a:latin typeface="Montserrat Black" panose="00000A00000000000000" pitchFamily="50" charset="0"/>
          <a:ea typeface="Lato Light" charset="0"/>
          <a:cs typeface="Lato Light" charset="0"/>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tx1"/>
          </a:solidFill>
          <a:latin typeface="Source Sans Pro Light" panose="020B0403030403020204" pitchFamily="34" charset="0"/>
          <a:ea typeface="Lato Light" charset="0"/>
          <a:cs typeface="Lato Light"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tx1"/>
          </a:solidFill>
          <a:latin typeface="Source Sans Pro Light" panose="020B0403030403020204" pitchFamily="34" charset="0"/>
          <a:ea typeface="Lato Light" charset="0"/>
          <a:cs typeface="Lato Light"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tx1"/>
          </a:solidFill>
          <a:latin typeface="Source Sans Pro Light" panose="020B0403030403020204" pitchFamily="34" charset="0"/>
          <a:ea typeface="Lato Light" charset="0"/>
          <a:cs typeface="Lato Light"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Source Sans Pro Light" panose="020B0403030403020204" pitchFamily="34" charset="0"/>
          <a:ea typeface="Lato Light" charset="0"/>
          <a:cs typeface="Lato Light"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Source Sans Pro Light" panose="020B0403030403020204" pitchFamily="34" charset="0"/>
          <a:ea typeface="Lato Light" charset="0"/>
          <a:cs typeface="Lato Light"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outdoor, red, large, blue&#10;&#10;Description automatically generated">
            <a:extLst>
              <a:ext uri="{FF2B5EF4-FFF2-40B4-BE49-F238E27FC236}">
                <a16:creationId xmlns:a16="http://schemas.microsoft.com/office/drawing/2014/main" id="{88ECDC9B-A598-48B0-B3FF-275D36950093}"/>
              </a:ext>
            </a:extLst>
          </p:cNvPr>
          <p:cNvPicPr>
            <a:picLocks noGrp="1" noChangeAspect="1"/>
          </p:cNvPicPr>
          <p:nvPr>
            <p:ph type="pic" sz="quarter" idx="22"/>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7802" b="7802"/>
          <a:stretch>
            <a:fillRect/>
          </a:stretch>
        </p:blipFill>
        <p:spPr/>
      </p:pic>
      <p:sp>
        <p:nvSpPr>
          <p:cNvPr id="22" name="Rectangle 21"/>
          <p:cNvSpPr/>
          <p:nvPr/>
        </p:nvSpPr>
        <p:spPr>
          <a:xfrm>
            <a:off x="-10430" y="0"/>
            <a:ext cx="24388080" cy="13716000"/>
          </a:xfrm>
          <a:prstGeom prst="rect">
            <a:avLst/>
          </a:prstGeom>
          <a:gradFill flip="none" rotWithShape="1">
            <a:gsLst>
              <a:gs pos="0">
                <a:schemeClr val="accent1">
                  <a:alpha val="88000"/>
                </a:schemeClr>
              </a:gs>
              <a:gs pos="100000">
                <a:schemeClr val="accent3">
                  <a:lumMod val="50000"/>
                  <a:alpha val="8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EDA15BC-C5F3-5E4B-82E6-49E7F479A83F}"/>
              </a:ext>
            </a:extLst>
          </p:cNvPr>
          <p:cNvSpPr txBox="1"/>
          <p:nvPr/>
        </p:nvSpPr>
        <p:spPr>
          <a:xfrm>
            <a:off x="1743102" y="5153401"/>
            <a:ext cx="20881036" cy="2554545"/>
          </a:xfrm>
          <a:prstGeom prst="rect">
            <a:avLst/>
          </a:prstGeom>
          <a:noFill/>
        </p:spPr>
        <p:txBody>
          <a:bodyPr wrap="none" rtlCol="0" anchor="ctr">
            <a:spAutoFit/>
          </a:bodyPr>
          <a:lstStyle/>
          <a:p>
            <a:pPr algn="ctr"/>
            <a:r>
              <a:rPr lang="en-US" sz="8000" b="1" dirty="0">
                <a:solidFill>
                  <a:schemeClr val="bg1"/>
                </a:solidFill>
                <a:latin typeface="Montserrat" pitchFamily="2" charset="77"/>
              </a:rPr>
              <a:t>State of the </a:t>
            </a:r>
          </a:p>
          <a:p>
            <a:pPr algn="ctr"/>
            <a:r>
              <a:rPr lang="en-US" sz="8000" b="1" dirty="0">
                <a:solidFill>
                  <a:schemeClr val="bg1"/>
                </a:solidFill>
                <a:latin typeface="Montserrat" pitchFamily="2" charset="77"/>
              </a:rPr>
              <a:t>Rutgers University Alumni Association</a:t>
            </a:r>
          </a:p>
        </p:txBody>
      </p:sp>
      <p:sp>
        <p:nvSpPr>
          <p:cNvPr id="8" name="TextBox 7">
            <a:extLst>
              <a:ext uri="{FF2B5EF4-FFF2-40B4-BE49-F238E27FC236}">
                <a16:creationId xmlns:a16="http://schemas.microsoft.com/office/drawing/2014/main" id="{E1029A8F-BEE3-A743-8EE3-4302B742BA35}"/>
              </a:ext>
            </a:extLst>
          </p:cNvPr>
          <p:cNvSpPr txBox="1"/>
          <p:nvPr/>
        </p:nvSpPr>
        <p:spPr>
          <a:xfrm>
            <a:off x="643308" y="10385213"/>
            <a:ext cx="14172149" cy="2740237"/>
          </a:xfrm>
          <a:prstGeom prst="rect">
            <a:avLst/>
          </a:prstGeom>
          <a:noFill/>
        </p:spPr>
        <p:txBody>
          <a:bodyPr wrap="none" lIns="0" tIns="0" rIns="0" bIns="0" rtlCol="0" anchor="ctr">
            <a:spAutoFit/>
          </a:bodyPr>
          <a:lstStyle/>
          <a:p>
            <a:pPr>
              <a:lnSpc>
                <a:spcPts val="3733"/>
              </a:lnSpc>
              <a:spcAft>
                <a:spcPts val="3199"/>
              </a:spcAft>
            </a:pPr>
            <a:r>
              <a:rPr lang="en-US" sz="2400" b="1" dirty="0">
                <a:solidFill>
                  <a:schemeClr val="bg1"/>
                </a:solidFill>
                <a:latin typeface="Montserrat" pitchFamily="2" charset="77"/>
                <a:ea typeface="Lato" charset="0"/>
                <a:cs typeface="Lato" charset="0"/>
              </a:rPr>
              <a:t>Kimberly A. Hopely</a:t>
            </a:r>
            <a:br>
              <a:rPr lang="en-US" sz="2400" dirty="0">
                <a:solidFill>
                  <a:schemeClr val="bg1"/>
                </a:solidFill>
                <a:latin typeface="Montserrat" pitchFamily="2" charset="77"/>
                <a:ea typeface="Lato" charset="0"/>
                <a:cs typeface="Lato" charset="0"/>
              </a:rPr>
            </a:br>
            <a:r>
              <a:rPr lang="en-US" sz="2400" dirty="0">
                <a:solidFill>
                  <a:schemeClr val="bg1"/>
                </a:solidFill>
                <a:latin typeface="Montserrat" pitchFamily="2" charset="77"/>
                <a:ea typeface="Lato" charset="0"/>
                <a:cs typeface="Lato" charset="0"/>
              </a:rPr>
              <a:t>Executive Vice President for Development and Alumni Engagement</a:t>
            </a:r>
            <a:br>
              <a:rPr lang="en-US" sz="2400" dirty="0">
                <a:solidFill>
                  <a:schemeClr val="bg1"/>
                </a:solidFill>
                <a:latin typeface="Montserrat" pitchFamily="2" charset="77"/>
                <a:ea typeface="Lato" charset="0"/>
                <a:cs typeface="Lato" charset="0"/>
              </a:rPr>
            </a:br>
            <a:r>
              <a:rPr lang="en-US" sz="2400" dirty="0">
                <a:solidFill>
                  <a:schemeClr val="bg1"/>
                </a:solidFill>
                <a:latin typeface="Montserrat" pitchFamily="2" charset="77"/>
                <a:ea typeface="Lato" charset="0"/>
                <a:cs typeface="Lato" charset="0"/>
              </a:rPr>
              <a:t>President, Rutgers University Foundation</a:t>
            </a:r>
          </a:p>
          <a:p>
            <a:pPr>
              <a:lnSpc>
                <a:spcPts val="3733"/>
              </a:lnSpc>
              <a:spcAft>
                <a:spcPts val="3199"/>
              </a:spcAft>
            </a:pPr>
            <a:r>
              <a:rPr lang="en-US" sz="2400" b="1" dirty="0">
                <a:solidFill>
                  <a:schemeClr val="bg1"/>
                </a:solidFill>
                <a:latin typeface="Montserrat" pitchFamily="2" charset="77"/>
                <a:ea typeface="Lato" charset="0"/>
                <a:cs typeface="Lato" charset="0"/>
              </a:rPr>
              <a:t>Josh Harraman, Ph.D.</a:t>
            </a:r>
            <a:br>
              <a:rPr lang="en-US" sz="2400" dirty="0">
                <a:solidFill>
                  <a:schemeClr val="bg1"/>
                </a:solidFill>
                <a:latin typeface="Montserrat" pitchFamily="2" charset="77"/>
                <a:ea typeface="Lato" charset="0"/>
                <a:cs typeface="Lato" charset="0"/>
              </a:rPr>
            </a:br>
            <a:r>
              <a:rPr lang="en-US" sz="2400" dirty="0">
                <a:solidFill>
                  <a:schemeClr val="bg1"/>
                </a:solidFill>
                <a:latin typeface="Montserrat" pitchFamily="2" charset="77"/>
                <a:ea typeface="Lato" charset="0"/>
                <a:cs typeface="Lato" charset="0"/>
              </a:rPr>
              <a:t>Vice President for Alumni Engagement, Annual Giving, and Advancement Communications</a:t>
            </a:r>
          </a:p>
        </p:txBody>
      </p:sp>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3308" y="590550"/>
            <a:ext cx="1861201" cy="1831374"/>
          </a:xfrm>
          <a:prstGeom prst="rect">
            <a:avLst/>
          </a:prstGeom>
        </p:spPr>
      </p:pic>
      <p:pic>
        <p:nvPicPr>
          <p:cNvPr id="3" name="Graphic 2">
            <a:extLst>
              <a:ext uri="{FF2B5EF4-FFF2-40B4-BE49-F238E27FC236}">
                <a16:creationId xmlns:a16="http://schemas.microsoft.com/office/drawing/2014/main" id="{1DE64BEA-2582-43B3-BCF4-9925DFC7A0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052531" y="11615351"/>
            <a:ext cx="5502949" cy="1408755"/>
          </a:xfrm>
          <a:prstGeom prst="rect">
            <a:avLst/>
          </a:prstGeom>
        </p:spPr>
      </p:pic>
    </p:spTree>
    <p:extLst>
      <p:ext uri="{BB962C8B-B14F-4D97-AF65-F5344CB8AC3E}">
        <p14:creationId xmlns:p14="http://schemas.microsoft.com/office/powerpoint/2010/main" val="799886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994835" y="3217209"/>
            <a:ext cx="10633390" cy="7482241"/>
          </a:xfrm>
          <a:prstGeom prst="rect">
            <a:avLst/>
          </a:prstGeom>
          <a:noFill/>
        </p:spPr>
        <p:txBody>
          <a:bodyPr wrap="square" rtlCol="0">
            <a:spAutoFit/>
          </a:bodyPr>
          <a:lstStyle/>
          <a:p>
            <a:pPr lvl="0"/>
            <a:r>
              <a:rPr lang="en-US" sz="3200" dirty="0"/>
              <a:t>In our changed world, we strive to support a vibrant alumni experience and strive to engage more alumni and donors of color than ever before.</a:t>
            </a:r>
          </a:p>
          <a:p>
            <a:pPr lvl="0"/>
            <a:endParaRPr lang="en-US" sz="3200" dirty="0"/>
          </a:p>
          <a:p>
            <a:pPr marL="457200" lvl="0" indent="-457200">
              <a:buFont typeface="Arial" panose="020B0604020202020204" pitchFamily="34" charset="0"/>
              <a:buChar char="•"/>
            </a:pPr>
            <a:r>
              <a:rPr lang="en-US" sz="3200" dirty="0"/>
              <a:t>Partnering with our identity-based alumni groups</a:t>
            </a:r>
          </a:p>
          <a:p>
            <a:pPr marL="457200" lvl="0" indent="-457200">
              <a:buFont typeface="Arial" panose="020B0604020202020204" pitchFamily="34" charset="0"/>
              <a:buChar char="•"/>
            </a:pPr>
            <a:r>
              <a:rPr lang="en-US" sz="3200" dirty="0"/>
              <a:t>Continuing the work of the RUAA Board of Directors Inclusion and Diversity Committee</a:t>
            </a:r>
          </a:p>
          <a:p>
            <a:pPr marL="457200" lvl="0" indent="-457200">
              <a:buFont typeface="Arial" panose="020B0604020202020204" pitchFamily="34" charset="0"/>
              <a:buChar char="•"/>
            </a:pPr>
            <a:r>
              <a:rPr lang="en-US" sz="3200" dirty="0"/>
              <a:t>Feature stories on alumni and faculty of color</a:t>
            </a:r>
          </a:p>
          <a:p>
            <a:pPr marL="457200" lvl="0" indent="-457200">
              <a:buFont typeface="Arial" panose="020B0604020202020204" pitchFamily="34" charset="0"/>
              <a:buChar char="•"/>
            </a:pPr>
            <a:r>
              <a:rPr lang="en-US" sz="3200" dirty="0"/>
              <a:t>Continue to review all alumni engagement policies and guidelines</a:t>
            </a:r>
          </a:p>
          <a:p>
            <a:pPr marL="457200" lvl="0" indent="-457200">
              <a:buFont typeface="Arial" panose="020B0604020202020204" pitchFamily="34" charset="0"/>
              <a:buChar char="•"/>
            </a:pPr>
            <a:r>
              <a:rPr lang="en-US" sz="3200" dirty="0"/>
              <a:t>Continue to research and identify resources that can be used to train staff and share with volunteers</a:t>
            </a:r>
          </a:p>
          <a:p>
            <a:pPr marL="457200" lvl="0" indent="-457200">
              <a:buFont typeface="Arial" panose="020B0604020202020204" pitchFamily="34" charset="0"/>
              <a:buChar char="•"/>
            </a:pPr>
            <a:r>
              <a:rPr lang="en-US" sz="3200" dirty="0"/>
              <a:t>Partner with the Rutgers African-American Alumni Alliance</a:t>
            </a:r>
          </a:p>
          <a:p>
            <a:pPr marL="457200" lvl="0" indent="-457200">
              <a:buFont typeface="Arial" panose="020B0604020202020204" pitchFamily="34" charset="0"/>
              <a:buChar char="•"/>
            </a:pPr>
            <a:r>
              <a:rPr lang="en-US" sz="3200" dirty="0"/>
              <a:t>Introduced Scarlet Community in Conversation series</a:t>
            </a:r>
          </a:p>
          <a:p>
            <a:pPr>
              <a:lnSpc>
                <a:spcPct val="150000"/>
              </a:lnSpc>
              <a:spcAft>
                <a:spcPts val="4799"/>
              </a:spcAft>
            </a:pPr>
            <a:endParaRPr lang="en-US" sz="2400" dirty="0">
              <a:solidFill>
                <a:schemeClr val="tx1">
                  <a:lumMod val="75000"/>
                  <a:lumOff val="25000"/>
                </a:schemeClr>
              </a:solidFill>
              <a:latin typeface="Source Sans Pro Light" panose="020B0403030403020204" pitchFamily="34" charset="0"/>
            </a:endParaRPr>
          </a:p>
        </p:txBody>
      </p:sp>
      <p:sp>
        <p:nvSpPr>
          <p:cNvPr id="9" name="Rectangle 8">
            <a:extLst>
              <a:ext uri="{FF2B5EF4-FFF2-40B4-BE49-F238E27FC236}">
                <a16:creationId xmlns:a16="http://schemas.microsoft.com/office/drawing/2014/main" id="{D8BC39C9-80A4-284F-BE34-D038571D3525}"/>
              </a:ext>
            </a:extLst>
          </p:cNvPr>
          <p:cNvSpPr>
            <a:spLocks/>
          </p:cNvSpPr>
          <p:nvPr/>
        </p:nvSpPr>
        <p:spPr bwMode="auto">
          <a:xfrm>
            <a:off x="12717055" y="543488"/>
            <a:ext cx="9108263"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6400" b="1" spc="500" dirty="0">
                <a:solidFill>
                  <a:schemeClr val="tx2"/>
                </a:solidFill>
                <a:latin typeface="Montserrat Black" pitchFamily="2" charset="77"/>
                <a:ea typeface="Lato Black" charset="0"/>
                <a:cs typeface="Lato Black" charset="0"/>
                <a:sym typeface="Bebas Neue" charset="0"/>
              </a:rPr>
              <a:t>Diversity, Equity, </a:t>
            </a:r>
          </a:p>
          <a:p>
            <a:pPr algn="ctr"/>
            <a:r>
              <a:rPr lang="en-US" sz="6400" b="1" spc="500" dirty="0">
                <a:solidFill>
                  <a:schemeClr val="tx2"/>
                </a:solidFill>
                <a:latin typeface="Montserrat Black" pitchFamily="2" charset="77"/>
                <a:ea typeface="Lato Black" charset="0"/>
                <a:cs typeface="Lato Black" charset="0"/>
                <a:sym typeface="Bebas Neue" charset="0"/>
              </a:rPr>
              <a:t>and Inclusion</a:t>
            </a:r>
          </a:p>
        </p:txBody>
      </p:sp>
      <p:sp>
        <p:nvSpPr>
          <p:cNvPr id="10" name="Rectangle 9">
            <a:extLst>
              <a:ext uri="{FF2B5EF4-FFF2-40B4-BE49-F238E27FC236}">
                <a16:creationId xmlns:a16="http://schemas.microsoft.com/office/drawing/2014/main" id="{7B51AAF9-AC58-5941-AF54-20A42C0E707E}"/>
              </a:ext>
            </a:extLst>
          </p:cNvPr>
          <p:cNvSpPr/>
          <p:nvPr/>
        </p:nvSpPr>
        <p:spPr>
          <a:xfrm>
            <a:off x="16392347" y="2707674"/>
            <a:ext cx="1757680" cy="12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15629817-083C-4872-BA3B-DEC90110FAE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l="20981" r="20981"/>
          <a:stretch/>
        </p:blipFill>
        <p:spPr>
          <a:xfrm>
            <a:off x="0" y="0"/>
            <a:ext cx="10614025" cy="13716000"/>
          </a:xfrm>
          <a:prstGeom prst="rect">
            <a:avLst/>
          </a:prstGeom>
        </p:spPr>
      </p:pic>
    </p:spTree>
    <p:extLst>
      <p:ext uri="{BB962C8B-B14F-4D97-AF65-F5344CB8AC3E}">
        <p14:creationId xmlns:p14="http://schemas.microsoft.com/office/powerpoint/2010/main" val="3118872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outdoor, red, large, blue&#10;&#10;Description automatically generated">
            <a:extLst>
              <a:ext uri="{FF2B5EF4-FFF2-40B4-BE49-F238E27FC236}">
                <a16:creationId xmlns:a16="http://schemas.microsoft.com/office/drawing/2014/main" id="{88ECDC9B-A598-48B0-B3FF-275D36950093}"/>
              </a:ext>
            </a:extLst>
          </p:cNvPr>
          <p:cNvPicPr>
            <a:picLocks noGrp="1" noChangeAspect="1"/>
          </p:cNvPicPr>
          <p:nvPr>
            <p:ph type="pic" sz="quarter" idx="22"/>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7802" b="7802"/>
          <a:stretch>
            <a:fillRect/>
          </a:stretch>
        </p:blipFill>
        <p:spPr/>
      </p:pic>
      <p:sp>
        <p:nvSpPr>
          <p:cNvPr id="22" name="Rectangle 21"/>
          <p:cNvSpPr/>
          <p:nvPr/>
        </p:nvSpPr>
        <p:spPr>
          <a:xfrm>
            <a:off x="-10430" y="0"/>
            <a:ext cx="24388080" cy="13716000"/>
          </a:xfrm>
          <a:prstGeom prst="rect">
            <a:avLst/>
          </a:prstGeom>
          <a:gradFill flip="none" rotWithShape="1">
            <a:gsLst>
              <a:gs pos="0">
                <a:schemeClr val="accent1">
                  <a:alpha val="88000"/>
                </a:schemeClr>
              </a:gs>
              <a:gs pos="100000">
                <a:schemeClr val="accent3">
                  <a:lumMod val="50000"/>
                  <a:alpha val="8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EDA15BC-C5F3-5E4B-82E6-49E7F479A83F}"/>
              </a:ext>
            </a:extLst>
          </p:cNvPr>
          <p:cNvSpPr txBox="1"/>
          <p:nvPr/>
        </p:nvSpPr>
        <p:spPr>
          <a:xfrm>
            <a:off x="5357064" y="5076457"/>
            <a:ext cx="13653097" cy="2708434"/>
          </a:xfrm>
          <a:prstGeom prst="rect">
            <a:avLst/>
          </a:prstGeom>
          <a:noFill/>
        </p:spPr>
        <p:txBody>
          <a:bodyPr wrap="none" rtlCol="0" anchor="ctr">
            <a:spAutoFit/>
          </a:bodyPr>
          <a:lstStyle/>
          <a:p>
            <a:pPr algn="ctr"/>
            <a:r>
              <a:rPr lang="en-US" sz="17000" b="1" dirty="0">
                <a:solidFill>
                  <a:schemeClr val="bg1"/>
                </a:solidFill>
                <a:latin typeface="Montserrat" pitchFamily="2" charset="77"/>
              </a:rPr>
              <a:t>QUESTIONS</a:t>
            </a:r>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3308" y="590550"/>
            <a:ext cx="1861201" cy="1831374"/>
          </a:xfrm>
          <a:prstGeom prst="rect">
            <a:avLst/>
          </a:prstGeom>
        </p:spPr>
      </p:pic>
      <p:pic>
        <p:nvPicPr>
          <p:cNvPr id="3" name="Graphic 2">
            <a:extLst>
              <a:ext uri="{FF2B5EF4-FFF2-40B4-BE49-F238E27FC236}">
                <a16:creationId xmlns:a16="http://schemas.microsoft.com/office/drawing/2014/main" id="{1DE64BEA-2582-43B3-BCF4-9925DFC7A0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052531" y="11615351"/>
            <a:ext cx="5502949" cy="1408755"/>
          </a:xfrm>
          <a:prstGeom prst="rect">
            <a:avLst/>
          </a:prstGeom>
        </p:spPr>
      </p:pic>
    </p:spTree>
    <p:extLst>
      <p:ext uri="{BB962C8B-B14F-4D97-AF65-F5344CB8AC3E}">
        <p14:creationId xmlns:p14="http://schemas.microsoft.com/office/powerpoint/2010/main" val="32649673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outdoor, red, large, blue&#10;&#10;Description automatically generated">
            <a:extLst>
              <a:ext uri="{FF2B5EF4-FFF2-40B4-BE49-F238E27FC236}">
                <a16:creationId xmlns:a16="http://schemas.microsoft.com/office/drawing/2014/main" id="{88ECDC9B-A598-48B0-B3FF-275D36950093}"/>
              </a:ext>
            </a:extLst>
          </p:cNvPr>
          <p:cNvPicPr>
            <a:picLocks noGrp="1" noChangeAspect="1"/>
          </p:cNvPicPr>
          <p:nvPr>
            <p:ph type="pic" sz="quarter" idx="22"/>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7802" b="7802"/>
          <a:stretch>
            <a:fillRect/>
          </a:stretch>
        </p:blipFill>
        <p:spPr/>
      </p:pic>
      <p:sp>
        <p:nvSpPr>
          <p:cNvPr id="22" name="Rectangle 21"/>
          <p:cNvSpPr/>
          <p:nvPr/>
        </p:nvSpPr>
        <p:spPr>
          <a:xfrm>
            <a:off x="-10430" y="0"/>
            <a:ext cx="24388080" cy="13716000"/>
          </a:xfrm>
          <a:prstGeom prst="rect">
            <a:avLst/>
          </a:prstGeom>
          <a:gradFill flip="none" rotWithShape="1">
            <a:gsLst>
              <a:gs pos="0">
                <a:schemeClr val="accent1">
                  <a:alpha val="88000"/>
                </a:schemeClr>
              </a:gs>
              <a:gs pos="100000">
                <a:schemeClr val="accent3">
                  <a:lumMod val="50000"/>
                  <a:alpha val="8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3308" y="590550"/>
            <a:ext cx="1861201" cy="1831374"/>
          </a:xfrm>
          <a:prstGeom prst="rect">
            <a:avLst/>
          </a:prstGeom>
        </p:spPr>
      </p:pic>
      <p:pic>
        <p:nvPicPr>
          <p:cNvPr id="3" name="Graphic 2">
            <a:extLst>
              <a:ext uri="{FF2B5EF4-FFF2-40B4-BE49-F238E27FC236}">
                <a16:creationId xmlns:a16="http://schemas.microsoft.com/office/drawing/2014/main" id="{1DE64BEA-2582-43B3-BCF4-9925DFC7A0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08473" y="4461013"/>
            <a:ext cx="18726456" cy="4793973"/>
          </a:xfrm>
          <a:prstGeom prst="rect">
            <a:avLst/>
          </a:prstGeom>
        </p:spPr>
      </p:pic>
    </p:spTree>
    <p:extLst>
      <p:ext uri="{BB962C8B-B14F-4D97-AF65-F5344CB8AC3E}">
        <p14:creationId xmlns:p14="http://schemas.microsoft.com/office/powerpoint/2010/main" val="16581139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C39C9-80A4-284F-BE34-D038571D3525}"/>
              </a:ext>
            </a:extLst>
          </p:cNvPr>
          <p:cNvSpPr>
            <a:spLocks/>
          </p:cNvSpPr>
          <p:nvPr/>
        </p:nvSpPr>
        <p:spPr bwMode="auto">
          <a:xfrm>
            <a:off x="6066155" y="626621"/>
            <a:ext cx="1224534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6600" b="1" spc="500" dirty="0">
                <a:solidFill>
                  <a:schemeClr val="tx2"/>
                </a:solidFill>
                <a:latin typeface="Montserrat Black" pitchFamily="2" charset="77"/>
                <a:ea typeface="Lato Black" charset="0"/>
                <a:cs typeface="Lato Black" charset="0"/>
                <a:sym typeface="Bebas Neue" charset="0"/>
              </a:rPr>
              <a:t>Alumni by the Numbers</a:t>
            </a:r>
          </a:p>
        </p:txBody>
      </p:sp>
      <p:sp>
        <p:nvSpPr>
          <p:cNvPr id="10" name="Rectangle 9">
            <a:extLst>
              <a:ext uri="{FF2B5EF4-FFF2-40B4-BE49-F238E27FC236}">
                <a16:creationId xmlns:a16="http://schemas.microsoft.com/office/drawing/2014/main" id="{7B51AAF9-AC58-5941-AF54-20A42C0E707E}"/>
              </a:ext>
            </a:extLst>
          </p:cNvPr>
          <p:cNvSpPr/>
          <p:nvPr/>
        </p:nvSpPr>
        <p:spPr>
          <a:xfrm>
            <a:off x="11309985" y="2000980"/>
            <a:ext cx="1757680" cy="12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B2E1B11-8E90-492B-B25B-73EF3E996335}"/>
              </a:ext>
            </a:extLst>
          </p:cNvPr>
          <p:cNvSpPr txBox="1"/>
          <p:nvPr/>
        </p:nvSpPr>
        <p:spPr>
          <a:xfrm>
            <a:off x="2165985" y="6866348"/>
            <a:ext cx="9144000" cy="2719206"/>
          </a:xfrm>
          <a:prstGeom prst="rect">
            <a:avLst/>
          </a:prstGeom>
          <a:noFill/>
        </p:spPr>
        <p:txBody>
          <a:bodyPr wrap="square" rtlCol="0">
            <a:spAutoFit/>
          </a:bodyPr>
          <a:lstStyle/>
          <a:p>
            <a:pPr>
              <a:lnSpc>
                <a:spcPct val="150000"/>
              </a:lnSpc>
            </a:pPr>
            <a:r>
              <a:rPr lang="en-US" sz="6000" dirty="0">
                <a:solidFill>
                  <a:schemeClr val="tx1">
                    <a:lumMod val="75000"/>
                    <a:lumOff val="25000"/>
                  </a:schemeClr>
                </a:solidFill>
              </a:rPr>
              <a:t>11,000 New Alumni in 2021</a:t>
            </a:r>
          </a:p>
          <a:p>
            <a:pPr>
              <a:lnSpc>
                <a:spcPct val="150000"/>
              </a:lnSpc>
            </a:pPr>
            <a:r>
              <a:rPr lang="en-US" sz="6000" dirty="0">
                <a:solidFill>
                  <a:schemeClr val="tx1">
                    <a:lumMod val="75000"/>
                    <a:lumOff val="25000"/>
                  </a:schemeClr>
                </a:solidFill>
              </a:rPr>
              <a:t>557,668 Living Alumni</a:t>
            </a:r>
          </a:p>
        </p:txBody>
      </p:sp>
      <p:sp>
        <p:nvSpPr>
          <p:cNvPr id="8" name="TextBox 7">
            <a:extLst>
              <a:ext uri="{FF2B5EF4-FFF2-40B4-BE49-F238E27FC236}">
                <a16:creationId xmlns:a16="http://schemas.microsoft.com/office/drawing/2014/main" id="{A2180D5C-8E3E-4C62-8B0F-2976EC1F1BEB}"/>
              </a:ext>
            </a:extLst>
          </p:cNvPr>
          <p:cNvSpPr txBox="1"/>
          <p:nvPr/>
        </p:nvSpPr>
        <p:spPr>
          <a:xfrm>
            <a:off x="13373420" y="5764425"/>
            <a:ext cx="9144000" cy="5536900"/>
          </a:xfrm>
          <a:prstGeom prst="rect">
            <a:avLst/>
          </a:prstGeom>
          <a:noFill/>
        </p:spPr>
        <p:txBody>
          <a:bodyPr wrap="square" rtlCol="0">
            <a:spAutoFit/>
          </a:bodyPr>
          <a:lstStyle/>
          <a:p>
            <a:pPr>
              <a:lnSpc>
                <a:spcPct val="150000"/>
              </a:lnSpc>
            </a:pPr>
            <a:r>
              <a:rPr lang="en-US" sz="4000" dirty="0">
                <a:solidFill>
                  <a:schemeClr val="tx1">
                    <a:lumMod val="75000"/>
                    <a:lumOff val="25000"/>
                  </a:schemeClr>
                </a:solidFill>
              </a:rPr>
              <a:t>339,522		New Jersey</a:t>
            </a:r>
          </a:p>
          <a:p>
            <a:pPr>
              <a:lnSpc>
                <a:spcPct val="150000"/>
              </a:lnSpc>
            </a:pPr>
            <a:r>
              <a:rPr lang="en-US" sz="4000" dirty="0">
                <a:solidFill>
                  <a:schemeClr val="tx1">
                    <a:lumMod val="75000"/>
                    <a:lumOff val="25000"/>
                  </a:schemeClr>
                </a:solidFill>
              </a:rPr>
              <a:t>83,098		NYC Metro Area</a:t>
            </a:r>
          </a:p>
          <a:p>
            <a:pPr>
              <a:lnSpc>
                <a:spcPct val="150000"/>
              </a:lnSpc>
            </a:pPr>
            <a:r>
              <a:rPr lang="en-US" sz="4000" dirty="0">
                <a:solidFill>
                  <a:schemeClr val="tx1">
                    <a:lumMod val="75000"/>
                    <a:lumOff val="25000"/>
                  </a:schemeClr>
                </a:solidFill>
              </a:rPr>
              <a:t>65,977		Philadelphia</a:t>
            </a:r>
          </a:p>
          <a:p>
            <a:pPr>
              <a:lnSpc>
                <a:spcPct val="150000"/>
              </a:lnSpc>
            </a:pPr>
            <a:r>
              <a:rPr lang="en-US" sz="4000" dirty="0">
                <a:solidFill>
                  <a:schemeClr val="tx1">
                    <a:lumMod val="75000"/>
                    <a:lumOff val="25000"/>
                  </a:schemeClr>
                </a:solidFill>
              </a:rPr>
              <a:t>20,216		Florida</a:t>
            </a:r>
          </a:p>
          <a:p>
            <a:pPr>
              <a:lnSpc>
                <a:spcPct val="150000"/>
              </a:lnSpc>
            </a:pPr>
            <a:r>
              <a:rPr lang="en-US" sz="4000" dirty="0">
                <a:solidFill>
                  <a:schemeClr val="tx1">
                    <a:lumMod val="75000"/>
                    <a:lumOff val="25000"/>
                  </a:schemeClr>
                </a:solidFill>
              </a:rPr>
              <a:t>16,917		California</a:t>
            </a:r>
          </a:p>
          <a:p>
            <a:pPr>
              <a:lnSpc>
                <a:spcPct val="150000"/>
              </a:lnSpc>
            </a:pPr>
            <a:r>
              <a:rPr lang="en-US" sz="4000" dirty="0">
                <a:solidFill>
                  <a:schemeClr val="tx1">
                    <a:lumMod val="75000"/>
                    <a:lumOff val="25000"/>
                  </a:schemeClr>
                </a:solidFill>
              </a:rPr>
              <a:t>11,752		Washington, D.C.</a:t>
            </a:r>
          </a:p>
        </p:txBody>
      </p:sp>
      <p:pic>
        <p:nvPicPr>
          <p:cNvPr id="13" name="Picture 12" descr="A collage of people&#10;&#10;Description automatically generated with low confidence">
            <a:extLst>
              <a:ext uri="{FF2B5EF4-FFF2-40B4-BE49-F238E27FC236}">
                <a16:creationId xmlns:a16="http://schemas.microsoft.com/office/drawing/2014/main" id="{B7DE1E94-A932-4EA0-BBCD-5CBD7B0354CF}"/>
              </a:ext>
            </a:extLst>
          </p:cNvPr>
          <p:cNvPicPr>
            <a:picLocks noChangeAspect="1"/>
          </p:cNvPicPr>
          <p:nvPr/>
        </p:nvPicPr>
        <p:blipFill rotWithShape="1">
          <a:blip r:embed="rId3">
            <a:extLst>
              <a:ext uri="{28A0092B-C50C-407E-A947-70E740481C1C}">
                <a14:useLocalDpi xmlns:a14="http://schemas.microsoft.com/office/drawing/2010/main" val="0"/>
              </a:ext>
            </a:extLst>
          </a:blip>
          <a:srcRect b="67370"/>
          <a:stretch/>
        </p:blipFill>
        <p:spPr>
          <a:xfrm>
            <a:off x="5085513" y="2480379"/>
            <a:ext cx="14477365" cy="2702747"/>
          </a:xfrm>
          <a:prstGeom prst="rect">
            <a:avLst/>
          </a:prstGeom>
        </p:spPr>
      </p:pic>
    </p:spTree>
    <p:extLst>
      <p:ext uri="{BB962C8B-B14F-4D97-AF65-F5344CB8AC3E}">
        <p14:creationId xmlns:p14="http://schemas.microsoft.com/office/powerpoint/2010/main" val="52318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994835" y="3217209"/>
            <a:ext cx="10633390" cy="6559937"/>
          </a:xfrm>
          <a:prstGeom prst="rect">
            <a:avLst/>
          </a:prstGeom>
          <a:noFill/>
        </p:spPr>
        <p:txBody>
          <a:bodyPr wrap="square" rtlCol="0">
            <a:spAutoFit/>
          </a:bodyPr>
          <a:lstStyle/>
          <a:p>
            <a:pPr algn="ctr">
              <a:lnSpc>
                <a:spcPct val="150000"/>
              </a:lnSpc>
              <a:spcAft>
                <a:spcPts val="4799"/>
              </a:spcAft>
            </a:pPr>
            <a:r>
              <a:rPr lang="en-US" sz="4000" i="1" dirty="0">
                <a:solidFill>
                  <a:schemeClr val="tx1">
                    <a:lumMod val="75000"/>
                    <a:lumOff val="25000"/>
                  </a:schemeClr>
                </a:solidFill>
              </a:rPr>
              <a:t>To strengthen Rutgers, the alumni association builds community and fosters scarlet pride through the meaningful engagement of all current and future alumni.</a:t>
            </a:r>
          </a:p>
          <a:p>
            <a:pPr>
              <a:lnSpc>
                <a:spcPct val="150000"/>
              </a:lnSpc>
              <a:spcAft>
                <a:spcPts val="4799"/>
              </a:spcAft>
            </a:pPr>
            <a:r>
              <a:rPr lang="en-US" sz="2400" dirty="0">
                <a:solidFill>
                  <a:schemeClr val="tx1">
                    <a:lumMod val="75000"/>
                    <a:lumOff val="25000"/>
                  </a:schemeClr>
                </a:solidFill>
              </a:rPr>
              <a:t>From the moment they graduated, Rutgers alums become members of the Rutgers University Alumni Association (RUAA). That means they belong to a worldwide network that offers tremendous potential for networking, getting back in touch with friends, participating in Rutgers events, and staying scarlet forever. </a:t>
            </a:r>
          </a:p>
        </p:txBody>
      </p:sp>
      <p:sp>
        <p:nvSpPr>
          <p:cNvPr id="9" name="Rectangle 8">
            <a:extLst>
              <a:ext uri="{FF2B5EF4-FFF2-40B4-BE49-F238E27FC236}">
                <a16:creationId xmlns:a16="http://schemas.microsoft.com/office/drawing/2014/main" id="{D8BC39C9-80A4-284F-BE34-D038571D3525}"/>
              </a:ext>
            </a:extLst>
          </p:cNvPr>
          <p:cNvSpPr>
            <a:spLocks/>
          </p:cNvSpPr>
          <p:nvPr/>
        </p:nvSpPr>
        <p:spPr bwMode="auto">
          <a:xfrm>
            <a:off x="13912563" y="841515"/>
            <a:ext cx="6775894"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6400" b="1" spc="500" dirty="0">
                <a:solidFill>
                  <a:schemeClr val="tx2"/>
                </a:solidFill>
                <a:latin typeface="Montserrat Black" pitchFamily="2" charset="77"/>
                <a:ea typeface="Lato Black" charset="0"/>
                <a:cs typeface="Lato Black" charset="0"/>
                <a:sym typeface="Bebas Neue" charset="0"/>
              </a:rPr>
              <a:t>Core Purpose</a:t>
            </a:r>
          </a:p>
        </p:txBody>
      </p:sp>
      <p:sp>
        <p:nvSpPr>
          <p:cNvPr id="10" name="Rectangle 9">
            <a:extLst>
              <a:ext uri="{FF2B5EF4-FFF2-40B4-BE49-F238E27FC236}">
                <a16:creationId xmlns:a16="http://schemas.microsoft.com/office/drawing/2014/main" id="{7B51AAF9-AC58-5941-AF54-20A42C0E707E}"/>
              </a:ext>
            </a:extLst>
          </p:cNvPr>
          <p:cNvSpPr/>
          <p:nvPr/>
        </p:nvSpPr>
        <p:spPr>
          <a:xfrm>
            <a:off x="16392347" y="2121683"/>
            <a:ext cx="1757680" cy="12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80709BBB-6616-4C79-BA42-DE20C76213B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3113" r="3113"/>
          <a:stretch/>
        </p:blipFill>
        <p:spPr>
          <a:xfrm>
            <a:off x="0" y="0"/>
            <a:ext cx="10613571" cy="13715999"/>
          </a:xfrm>
        </p:spPr>
      </p:pic>
    </p:spTree>
    <p:extLst>
      <p:ext uri="{BB962C8B-B14F-4D97-AF65-F5344CB8AC3E}">
        <p14:creationId xmlns:p14="http://schemas.microsoft.com/office/powerpoint/2010/main" val="289142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994835" y="3217209"/>
            <a:ext cx="10633390" cy="6128024"/>
          </a:xfrm>
          <a:prstGeom prst="rect">
            <a:avLst/>
          </a:prstGeom>
          <a:noFill/>
        </p:spPr>
        <p:txBody>
          <a:bodyPr wrap="square" rtlCol="0">
            <a:spAutoFit/>
          </a:bodyPr>
          <a:lstStyle/>
          <a:p>
            <a:pPr marL="457200" indent="-457200">
              <a:lnSpc>
                <a:spcPct val="150000"/>
              </a:lnSpc>
              <a:spcAft>
                <a:spcPts val="4799"/>
              </a:spcAft>
              <a:buFont typeface="Arial" panose="020B0604020202020204" pitchFamily="34" charset="0"/>
              <a:buChar char="•"/>
            </a:pPr>
            <a:r>
              <a:rPr lang="en-US" sz="3200" dirty="0">
                <a:solidFill>
                  <a:schemeClr val="tx1">
                    <a:lumMod val="75000"/>
                    <a:lumOff val="25000"/>
                  </a:schemeClr>
                </a:solidFill>
              </a:rPr>
              <a:t>Ensure access to and value from Rutgers for alumni at all life stages</a:t>
            </a:r>
          </a:p>
          <a:p>
            <a:pPr marL="457200" indent="-457200">
              <a:lnSpc>
                <a:spcPct val="150000"/>
              </a:lnSpc>
              <a:spcAft>
                <a:spcPts val="4799"/>
              </a:spcAft>
              <a:buFont typeface="Arial" panose="020B0604020202020204" pitchFamily="34" charset="0"/>
              <a:buChar char="•"/>
            </a:pPr>
            <a:r>
              <a:rPr lang="en-US" sz="3200" dirty="0">
                <a:solidFill>
                  <a:schemeClr val="tx1">
                    <a:lumMod val="75000"/>
                    <a:lumOff val="25000"/>
                  </a:schemeClr>
                </a:solidFill>
              </a:rPr>
              <a:t>Provide a sense of belonging</a:t>
            </a:r>
          </a:p>
          <a:p>
            <a:pPr marL="457200" indent="-457200">
              <a:lnSpc>
                <a:spcPct val="150000"/>
              </a:lnSpc>
              <a:spcAft>
                <a:spcPts val="4799"/>
              </a:spcAft>
              <a:buFont typeface="Arial" panose="020B0604020202020204" pitchFamily="34" charset="0"/>
              <a:buChar char="•"/>
            </a:pPr>
            <a:r>
              <a:rPr lang="en-US" sz="3200" dirty="0">
                <a:solidFill>
                  <a:schemeClr val="tx1">
                    <a:lumMod val="75000"/>
                    <a:lumOff val="25000"/>
                  </a:schemeClr>
                </a:solidFill>
              </a:rPr>
              <a:t>Provide alumni with ways to meaningfully contribute not just to and but </a:t>
            </a:r>
            <a:r>
              <a:rPr lang="en-US" sz="3200" i="1" dirty="0">
                <a:solidFill>
                  <a:schemeClr val="tx1">
                    <a:lumMod val="75000"/>
                    <a:lumOff val="25000"/>
                  </a:schemeClr>
                </a:solidFill>
              </a:rPr>
              <a:t>through</a:t>
            </a:r>
            <a:r>
              <a:rPr lang="en-US" sz="3200" dirty="0">
                <a:solidFill>
                  <a:schemeClr val="tx1">
                    <a:lumMod val="75000"/>
                    <a:lumOff val="25000"/>
                  </a:schemeClr>
                </a:solidFill>
              </a:rPr>
              <a:t> the university</a:t>
            </a:r>
            <a:endParaRPr lang="en-US" sz="2400" dirty="0">
              <a:solidFill>
                <a:schemeClr val="tx1">
                  <a:lumMod val="75000"/>
                  <a:lumOff val="25000"/>
                </a:schemeClr>
              </a:solidFill>
            </a:endParaRPr>
          </a:p>
          <a:p>
            <a:pPr>
              <a:lnSpc>
                <a:spcPct val="150000"/>
              </a:lnSpc>
              <a:spcAft>
                <a:spcPts val="4799"/>
              </a:spcAft>
            </a:pPr>
            <a:endParaRPr lang="en-US" sz="2400" dirty="0">
              <a:solidFill>
                <a:schemeClr val="tx1">
                  <a:lumMod val="75000"/>
                  <a:lumOff val="25000"/>
                </a:schemeClr>
              </a:solidFill>
              <a:latin typeface="Source Sans Pro Light" panose="020B0403030403020204" pitchFamily="34" charset="0"/>
            </a:endParaRPr>
          </a:p>
        </p:txBody>
      </p:sp>
      <p:sp>
        <p:nvSpPr>
          <p:cNvPr id="9" name="Rectangle 8">
            <a:extLst>
              <a:ext uri="{FF2B5EF4-FFF2-40B4-BE49-F238E27FC236}">
                <a16:creationId xmlns:a16="http://schemas.microsoft.com/office/drawing/2014/main" id="{D8BC39C9-80A4-284F-BE34-D038571D3525}"/>
              </a:ext>
            </a:extLst>
          </p:cNvPr>
          <p:cNvSpPr>
            <a:spLocks/>
          </p:cNvSpPr>
          <p:nvPr/>
        </p:nvSpPr>
        <p:spPr bwMode="auto">
          <a:xfrm>
            <a:off x="13717002" y="404491"/>
            <a:ext cx="7167027"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6400" b="1" spc="500" dirty="0">
                <a:solidFill>
                  <a:schemeClr val="tx2"/>
                </a:solidFill>
                <a:latin typeface="Montserrat Black" pitchFamily="2" charset="77"/>
                <a:ea typeface="Lato Black" charset="0"/>
                <a:cs typeface="Lato Black" charset="0"/>
                <a:sym typeface="Bebas Neue" charset="0"/>
              </a:rPr>
              <a:t>Three Primary</a:t>
            </a:r>
          </a:p>
          <a:p>
            <a:pPr algn="ctr"/>
            <a:r>
              <a:rPr lang="en-US" sz="6400" b="1" spc="500" dirty="0">
                <a:solidFill>
                  <a:schemeClr val="tx2"/>
                </a:solidFill>
                <a:latin typeface="Montserrat Black" pitchFamily="2" charset="77"/>
                <a:ea typeface="Lato Black" charset="0"/>
                <a:cs typeface="Lato Black" charset="0"/>
                <a:sym typeface="Bebas Neue" charset="0"/>
              </a:rPr>
              <a:t>Pathways</a:t>
            </a:r>
          </a:p>
        </p:txBody>
      </p:sp>
      <p:sp>
        <p:nvSpPr>
          <p:cNvPr id="10" name="Rectangle 9">
            <a:extLst>
              <a:ext uri="{FF2B5EF4-FFF2-40B4-BE49-F238E27FC236}">
                <a16:creationId xmlns:a16="http://schemas.microsoft.com/office/drawing/2014/main" id="{7B51AAF9-AC58-5941-AF54-20A42C0E707E}"/>
              </a:ext>
            </a:extLst>
          </p:cNvPr>
          <p:cNvSpPr/>
          <p:nvPr/>
        </p:nvSpPr>
        <p:spPr>
          <a:xfrm>
            <a:off x="16392347" y="2566174"/>
            <a:ext cx="1757680" cy="12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80709BBB-6616-4C79-BA42-DE20C76213B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705" b="10705"/>
          <a:stretch/>
        </p:blipFill>
        <p:spPr>
          <a:xfrm>
            <a:off x="0" y="0"/>
            <a:ext cx="10613571" cy="13715999"/>
          </a:xfrm>
        </p:spPr>
      </p:pic>
    </p:spTree>
    <p:extLst>
      <p:ext uri="{BB962C8B-B14F-4D97-AF65-F5344CB8AC3E}">
        <p14:creationId xmlns:p14="http://schemas.microsoft.com/office/powerpoint/2010/main" val="89102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994835" y="3217209"/>
            <a:ext cx="10633390" cy="8950784"/>
          </a:xfrm>
          <a:prstGeom prst="rect">
            <a:avLst/>
          </a:prstGeom>
          <a:noFill/>
        </p:spPr>
        <p:txBody>
          <a:bodyPr wrap="square" rtlCol="0">
            <a:spAutoFit/>
          </a:bodyPr>
          <a:lstStyle/>
          <a:p>
            <a:pPr marL="457200" indent="-457200">
              <a:lnSpc>
                <a:spcPct val="150000"/>
              </a:lnSpc>
              <a:spcAft>
                <a:spcPts val="4799"/>
              </a:spcAft>
              <a:buFont typeface="Arial" panose="020B0604020202020204" pitchFamily="34" charset="0"/>
              <a:buChar char="•"/>
            </a:pPr>
            <a:r>
              <a:rPr lang="en-US" sz="2800" dirty="0"/>
              <a:t>Meaningfully engage and communicate with current and future alumni based on their needs, interests, and life stages.</a:t>
            </a:r>
            <a:endParaRPr lang="en-US" sz="2800" b="1" dirty="0">
              <a:solidFill>
                <a:schemeClr val="tx1">
                  <a:lumMod val="75000"/>
                  <a:lumOff val="25000"/>
                </a:schemeClr>
              </a:solidFill>
            </a:endParaRPr>
          </a:p>
          <a:p>
            <a:pPr marL="457200" indent="-457200">
              <a:lnSpc>
                <a:spcPct val="150000"/>
              </a:lnSpc>
              <a:spcAft>
                <a:spcPts val="4799"/>
              </a:spcAft>
              <a:buFont typeface="Arial" panose="020B0604020202020204" pitchFamily="34" charset="0"/>
              <a:buChar char="•"/>
            </a:pPr>
            <a:r>
              <a:rPr lang="en-US" sz="2800" dirty="0"/>
              <a:t>Enhance the university’s academic reputation through partnerships and engagement with academic units. </a:t>
            </a:r>
          </a:p>
          <a:p>
            <a:pPr marL="457200" indent="-457200">
              <a:lnSpc>
                <a:spcPct val="150000"/>
              </a:lnSpc>
              <a:spcAft>
                <a:spcPts val="4799"/>
              </a:spcAft>
              <a:buFont typeface="Arial" panose="020B0604020202020204" pitchFamily="34" charset="0"/>
              <a:buChar char="•"/>
            </a:pPr>
            <a:r>
              <a:rPr lang="en-US" sz="2800" dirty="0"/>
              <a:t>Connect with alumni where they live and work through increased regional and workplace engagement opportunities.</a:t>
            </a:r>
          </a:p>
          <a:p>
            <a:pPr marL="457200" indent="-457200">
              <a:lnSpc>
                <a:spcPct val="150000"/>
              </a:lnSpc>
              <a:spcAft>
                <a:spcPts val="4799"/>
              </a:spcAft>
              <a:buFont typeface="Arial" panose="020B0604020202020204" pitchFamily="34" charset="0"/>
              <a:buChar char="•"/>
            </a:pPr>
            <a:r>
              <a:rPr lang="en-US" sz="2800" dirty="0"/>
              <a:t>Provide value to Rutgers alumni through comprehensive career services.</a:t>
            </a:r>
          </a:p>
          <a:p>
            <a:pPr marL="457200" indent="-457200">
              <a:lnSpc>
                <a:spcPct val="150000"/>
              </a:lnSpc>
              <a:spcAft>
                <a:spcPts val="4799"/>
              </a:spcAft>
              <a:buFont typeface="Arial" panose="020B0604020202020204" pitchFamily="34" charset="0"/>
              <a:buChar char="•"/>
            </a:pPr>
            <a:r>
              <a:rPr lang="en-US" sz="2800" dirty="0"/>
              <a:t>Transform alumni engagement efforts with a data-driven culture of assessment, analysis, training, and action.</a:t>
            </a:r>
            <a:endParaRPr lang="en-US" sz="2800" dirty="0">
              <a:solidFill>
                <a:schemeClr val="tx1">
                  <a:lumMod val="75000"/>
                  <a:lumOff val="25000"/>
                </a:schemeClr>
              </a:solidFill>
              <a:latin typeface="Source Sans Pro Light" panose="020B0403030403020204" pitchFamily="34" charset="0"/>
            </a:endParaRPr>
          </a:p>
        </p:txBody>
      </p:sp>
      <p:sp>
        <p:nvSpPr>
          <p:cNvPr id="9" name="Rectangle 8">
            <a:extLst>
              <a:ext uri="{FF2B5EF4-FFF2-40B4-BE49-F238E27FC236}">
                <a16:creationId xmlns:a16="http://schemas.microsoft.com/office/drawing/2014/main" id="{D8BC39C9-80A4-284F-BE34-D038571D3525}"/>
              </a:ext>
            </a:extLst>
          </p:cNvPr>
          <p:cNvSpPr>
            <a:spLocks/>
          </p:cNvSpPr>
          <p:nvPr/>
        </p:nvSpPr>
        <p:spPr bwMode="auto">
          <a:xfrm>
            <a:off x="11886502" y="452960"/>
            <a:ext cx="10741723"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6400" b="1" spc="500" dirty="0">
                <a:solidFill>
                  <a:schemeClr val="tx2"/>
                </a:solidFill>
                <a:latin typeface="Montserrat Black" pitchFamily="2" charset="77"/>
                <a:ea typeface="Lato Black" charset="0"/>
                <a:cs typeface="Lato Black" charset="0"/>
                <a:sym typeface="Bebas Neue" charset="0"/>
              </a:rPr>
              <a:t>Completing Our </a:t>
            </a:r>
          </a:p>
          <a:p>
            <a:pPr algn="ctr"/>
            <a:r>
              <a:rPr lang="en-US" sz="6400" b="1" spc="500" dirty="0">
                <a:solidFill>
                  <a:schemeClr val="tx2"/>
                </a:solidFill>
                <a:latin typeface="Montserrat Black" pitchFamily="2" charset="77"/>
                <a:ea typeface="Lato Black" charset="0"/>
                <a:cs typeface="Lato Black" charset="0"/>
                <a:sym typeface="Bebas Neue" charset="0"/>
              </a:rPr>
              <a:t>3-Year Strategic Plan</a:t>
            </a:r>
          </a:p>
        </p:txBody>
      </p:sp>
      <p:sp>
        <p:nvSpPr>
          <p:cNvPr id="10" name="Rectangle 9">
            <a:extLst>
              <a:ext uri="{FF2B5EF4-FFF2-40B4-BE49-F238E27FC236}">
                <a16:creationId xmlns:a16="http://schemas.microsoft.com/office/drawing/2014/main" id="{7B51AAF9-AC58-5941-AF54-20A42C0E707E}"/>
              </a:ext>
            </a:extLst>
          </p:cNvPr>
          <p:cNvSpPr/>
          <p:nvPr/>
        </p:nvSpPr>
        <p:spPr>
          <a:xfrm>
            <a:off x="16392347" y="2647322"/>
            <a:ext cx="1757680" cy="12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80709BBB-6616-4C79-BA42-DE20C76213B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24224" r="24224"/>
          <a:stretch/>
        </p:blipFill>
        <p:spPr>
          <a:xfrm>
            <a:off x="0" y="0"/>
            <a:ext cx="10613571" cy="13715999"/>
          </a:xfrm>
        </p:spPr>
      </p:pic>
    </p:spTree>
    <p:extLst>
      <p:ext uri="{BB962C8B-B14F-4D97-AF65-F5344CB8AC3E}">
        <p14:creationId xmlns:p14="http://schemas.microsoft.com/office/powerpoint/2010/main" val="3364265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954492" y="2701820"/>
            <a:ext cx="10633390" cy="10867783"/>
          </a:xfrm>
          <a:prstGeom prst="rect">
            <a:avLst/>
          </a:prstGeom>
          <a:noFill/>
        </p:spPr>
        <p:txBody>
          <a:bodyPr wrap="square" rtlCol="0">
            <a:spAutoFit/>
          </a:bodyPr>
          <a:lstStyle/>
          <a:p>
            <a:pPr marL="457200" indent="-457200">
              <a:lnSpc>
                <a:spcPct val="150000"/>
              </a:lnSpc>
              <a:spcAft>
                <a:spcPts val="4799"/>
              </a:spcAft>
              <a:buFont typeface="Arial" panose="020B0604020202020204" pitchFamily="34" charset="0"/>
              <a:buChar char="•"/>
            </a:pPr>
            <a:r>
              <a:rPr lang="en-US" sz="2400" b="1" dirty="0">
                <a:solidFill>
                  <a:schemeClr val="tx1">
                    <a:lumMod val="75000"/>
                    <a:lumOff val="25000"/>
                  </a:schemeClr>
                </a:solidFill>
              </a:rPr>
              <a:t>Rutgers Hall of Distinguished Alumni </a:t>
            </a:r>
            <a:r>
              <a:rPr lang="en-US" sz="2400" dirty="0">
                <a:solidFill>
                  <a:schemeClr val="tx1">
                    <a:lumMod val="75000"/>
                    <a:lumOff val="25000"/>
                  </a:schemeClr>
                </a:solidFill>
              </a:rPr>
              <a:t>recognizes graduates who embody the Scarlet Forever ideal and push it further in ways that change the world and strengthen their alma mater.</a:t>
            </a:r>
          </a:p>
          <a:p>
            <a:pPr marL="457200" indent="-457200">
              <a:lnSpc>
                <a:spcPct val="150000"/>
              </a:lnSpc>
              <a:spcAft>
                <a:spcPts val="4799"/>
              </a:spcAft>
              <a:buFont typeface="Arial" panose="020B0604020202020204" pitchFamily="34" charset="0"/>
              <a:buChar char="•"/>
            </a:pPr>
            <a:r>
              <a:rPr lang="en-US" sz="2400" b="1" dirty="0">
                <a:solidFill>
                  <a:schemeClr val="tx1">
                    <a:lumMod val="75000"/>
                    <a:lumOff val="25000"/>
                  </a:schemeClr>
                </a:solidFill>
              </a:rPr>
              <a:t>RUAA Chartered Organizations </a:t>
            </a:r>
            <a:r>
              <a:rPr lang="en-US" sz="2400" dirty="0">
                <a:solidFill>
                  <a:schemeClr val="tx1">
                    <a:lumMod val="75000"/>
                    <a:lumOff val="25000"/>
                  </a:schemeClr>
                </a:solidFill>
              </a:rPr>
              <a:t>are dedicated alumni volunteers that serve affinity-based alumni populations.</a:t>
            </a:r>
          </a:p>
          <a:p>
            <a:pPr marL="457200" indent="-457200">
              <a:lnSpc>
                <a:spcPct val="150000"/>
              </a:lnSpc>
              <a:spcAft>
                <a:spcPts val="4799"/>
              </a:spcAft>
              <a:buFont typeface="Arial" panose="020B0604020202020204" pitchFamily="34" charset="0"/>
              <a:buChar char="•"/>
            </a:pPr>
            <a:r>
              <a:rPr lang="en-US" sz="2400" dirty="0">
                <a:solidFill>
                  <a:schemeClr val="tx1">
                    <a:lumMod val="75000"/>
                    <a:lumOff val="25000"/>
                  </a:schemeClr>
                </a:solidFill>
              </a:rPr>
              <a:t>Our </a:t>
            </a:r>
            <a:r>
              <a:rPr lang="en-US" sz="2400" b="1" dirty="0">
                <a:solidFill>
                  <a:schemeClr val="tx1">
                    <a:lumMod val="75000"/>
                    <a:lumOff val="25000"/>
                  </a:schemeClr>
                </a:solidFill>
              </a:rPr>
              <a:t>student advancement </a:t>
            </a:r>
            <a:r>
              <a:rPr lang="en-US" sz="2400" dirty="0">
                <a:solidFill>
                  <a:schemeClr val="tx1">
                    <a:lumMod val="75000"/>
                    <a:lumOff val="25000"/>
                  </a:schemeClr>
                </a:solidFill>
              </a:rPr>
              <a:t>program inspires today’s students to become the engaged Rutgers alumni of tomorrow.</a:t>
            </a:r>
          </a:p>
          <a:p>
            <a:pPr marL="457200" indent="-457200">
              <a:lnSpc>
                <a:spcPct val="150000"/>
              </a:lnSpc>
              <a:spcAft>
                <a:spcPts val="4799"/>
              </a:spcAft>
              <a:buFont typeface="Arial" panose="020B0604020202020204" pitchFamily="34" charset="0"/>
              <a:buChar char="•"/>
            </a:pPr>
            <a:r>
              <a:rPr lang="en-US" sz="2400" dirty="0">
                <a:solidFill>
                  <a:schemeClr val="tx1">
                    <a:lumMod val="75000"/>
                    <a:lumOff val="25000"/>
                  </a:schemeClr>
                </a:solidFill>
              </a:rPr>
              <a:t>Through </a:t>
            </a:r>
            <a:r>
              <a:rPr lang="en-US" sz="2400" b="1" dirty="0">
                <a:solidFill>
                  <a:schemeClr val="tx1">
                    <a:lumMod val="75000"/>
                    <a:lumOff val="25000"/>
                  </a:schemeClr>
                </a:solidFill>
              </a:rPr>
              <a:t>career services </a:t>
            </a:r>
            <a:r>
              <a:rPr lang="en-US" sz="2400" dirty="0">
                <a:solidFill>
                  <a:schemeClr val="tx1">
                    <a:lumMod val="75000"/>
                    <a:lumOff val="25000"/>
                  </a:schemeClr>
                </a:solidFill>
              </a:rPr>
              <a:t>we help each other through professional initiatives with services like our Student Alumni Career Connect program with more than 2,000 postings for job seekers.</a:t>
            </a:r>
          </a:p>
          <a:p>
            <a:pPr marL="457200" indent="-457200">
              <a:lnSpc>
                <a:spcPct val="150000"/>
              </a:lnSpc>
              <a:spcAft>
                <a:spcPts val="4799"/>
              </a:spcAft>
              <a:buFont typeface="Arial" panose="020B0604020202020204" pitchFamily="34" charset="0"/>
              <a:buChar char="•"/>
            </a:pPr>
            <a:r>
              <a:rPr lang="en-US" sz="2400" b="1" dirty="0">
                <a:solidFill>
                  <a:schemeClr val="tx1">
                    <a:lumMod val="75000"/>
                    <a:lumOff val="25000"/>
                  </a:schemeClr>
                </a:solidFill>
              </a:rPr>
              <a:t>Alumni Workplace Engagement </a:t>
            </a:r>
            <a:r>
              <a:rPr lang="en-US" sz="2400" dirty="0">
                <a:solidFill>
                  <a:schemeClr val="tx1">
                    <a:lumMod val="75000"/>
                    <a:lumOff val="25000"/>
                  </a:schemeClr>
                </a:solidFill>
              </a:rPr>
              <a:t>has been successful in forming and enhancing relationships with some of New Jersey’s biggest corporations such as Prudential, Johnson &amp; Johnson, Bristol Myers Squibb, and JPMorgan Chase.</a:t>
            </a:r>
            <a:endParaRPr lang="en-US" sz="1800" dirty="0">
              <a:solidFill>
                <a:schemeClr val="tx1">
                  <a:lumMod val="75000"/>
                  <a:lumOff val="25000"/>
                </a:schemeClr>
              </a:solidFill>
            </a:endParaRPr>
          </a:p>
          <a:p>
            <a:pPr>
              <a:lnSpc>
                <a:spcPct val="150000"/>
              </a:lnSpc>
              <a:spcAft>
                <a:spcPts val="4799"/>
              </a:spcAft>
            </a:pPr>
            <a:endParaRPr lang="en-US" sz="2400" dirty="0">
              <a:solidFill>
                <a:schemeClr val="tx1">
                  <a:lumMod val="75000"/>
                  <a:lumOff val="25000"/>
                </a:schemeClr>
              </a:solidFill>
              <a:latin typeface="Source Sans Pro Light" panose="020B0403030403020204" pitchFamily="34" charset="0"/>
            </a:endParaRPr>
          </a:p>
        </p:txBody>
      </p:sp>
      <p:sp>
        <p:nvSpPr>
          <p:cNvPr id="9" name="Rectangle 8">
            <a:extLst>
              <a:ext uri="{FF2B5EF4-FFF2-40B4-BE49-F238E27FC236}">
                <a16:creationId xmlns:a16="http://schemas.microsoft.com/office/drawing/2014/main" id="{D8BC39C9-80A4-284F-BE34-D038571D3525}"/>
              </a:ext>
            </a:extLst>
          </p:cNvPr>
          <p:cNvSpPr>
            <a:spLocks/>
          </p:cNvSpPr>
          <p:nvPr/>
        </p:nvSpPr>
        <p:spPr bwMode="auto">
          <a:xfrm>
            <a:off x="13171176" y="841515"/>
            <a:ext cx="8258672"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6400" b="1" spc="500" dirty="0">
                <a:solidFill>
                  <a:schemeClr val="tx2"/>
                </a:solidFill>
                <a:latin typeface="Montserrat Black" pitchFamily="2" charset="77"/>
                <a:ea typeface="Lato Black" charset="0"/>
                <a:cs typeface="Lato Black" charset="0"/>
                <a:sym typeface="Bebas Neue" charset="0"/>
              </a:rPr>
              <a:t>How We Do This</a:t>
            </a:r>
          </a:p>
        </p:txBody>
      </p:sp>
      <p:sp>
        <p:nvSpPr>
          <p:cNvPr id="10" name="Rectangle 9">
            <a:extLst>
              <a:ext uri="{FF2B5EF4-FFF2-40B4-BE49-F238E27FC236}">
                <a16:creationId xmlns:a16="http://schemas.microsoft.com/office/drawing/2014/main" id="{7B51AAF9-AC58-5941-AF54-20A42C0E707E}"/>
              </a:ext>
            </a:extLst>
          </p:cNvPr>
          <p:cNvSpPr/>
          <p:nvPr/>
        </p:nvSpPr>
        <p:spPr>
          <a:xfrm>
            <a:off x="16392347" y="2121683"/>
            <a:ext cx="1757680" cy="12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80709BBB-6616-4C79-BA42-DE20C76213B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l="24248" r="24248"/>
          <a:stretch/>
        </p:blipFill>
        <p:spPr>
          <a:xfrm>
            <a:off x="0" y="0"/>
            <a:ext cx="10613571" cy="13715999"/>
          </a:xfrm>
        </p:spPr>
      </p:pic>
    </p:spTree>
    <p:extLst>
      <p:ext uri="{BB962C8B-B14F-4D97-AF65-F5344CB8AC3E}">
        <p14:creationId xmlns:p14="http://schemas.microsoft.com/office/powerpoint/2010/main" val="3429749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l="4428" r="4428"/>
          <a:stretch>
            <a:fillRect/>
          </a:stretch>
        </p:blipFill>
        <p:spPr/>
      </p:pic>
      <p:sp>
        <p:nvSpPr>
          <p:cNvPr id="9" name="Rectangle 8"/>
          <p:cNvSpPr/>
          <p:nvPr/>
        </p:nvSpPr>
        <p:spPr>
          <a:xfrm>
            <a:off x="-1" y="0"/>
            <a:ext cx="24377651" cy="13716000"/>
          </a:xfrm>
          <a:prstGeom prst="rect">
            <a:avLst/>
          </a:prstGeom>
          <a:solidFill>
            <a:schemeClr val="accent1">
              <a:lumMod val="75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Lato Light" charset="0"/>
              <a:cs typeface="Lato Light" charset="0"/>
            </a:endParaRPr>
          </a:p>
        </p:txBody>
      </p:sp>
      <p:sp>
        <p:nvSpPr>
          <p:cNvPr id="6" name="TextBox 5"/>
          <p:cNvSpPr txBox="1"/>
          <p:nvPr/>
        </p:nvSpPr>
        <p:spPr>
          <a:xfrm>
            <a:off x="3260900" y="5750004"/>
            <a:ext cx="17900453" cy="1107996"/>
          </a:xfrm>
          <a:prstGeom prst="rect">
            <a:avLst/>
          </a:prstGeom>
          <a:noFill/>
        </p:spPr>
        <p:txBody>
          <a:bodyPr wrap="square" rtlCol="0">
            <a:spAutoFit/>
          </a:bodyPr>
          <a:lstStyle/>
          <a:p>
            <a:pPr algn="ctr"/>
            <a:r>
              <a:rPr lang="en-US" sz="6600" b="1" dirty="0">
                <a:solidFill>
                  <a:schemeClr val="bg1"/>
                </a:solidFill>
                <a:latin typeface="Montserrat" pitchFamily="2" charset="77"/>
                <a:ea typeface="Lato Black" charset="0"/>
                <a:cs typeface="Lato Black" charset="0"/>
              </a:rPr>
              <a:t> Reimagining Alumni Engagement</a:t>
            </a:r>
          </a:p>
        </p:txBody>
      </p:sp>
    </p:spTree>
    <p:extLst>
      <p:ext uri="{BB962C8B-B14F-4D97-AF65-F5344CB8AC3E}">
        <p14:creationId xmlns:p14="http://schemas.microsoft.com/office/powerpoint/2010/main" val="2843856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994835" y="3217209"/>
            <a:ext cx="10633390" cy="6004914"/>
          </a:xfrm>
          <a:prstGeom prst="rect">
            <a:avLst/>
          </a:prstGeom>
          <a:noFill/>
        </p:spPr>
        <p:txBody>
          <a:bodyPr wrap="square" rtlCol="0">
            <a:spAutoFit/>
          </a:bodyPr>
          <a:lstStyle/>
          <a:p>
            <a:pPr lvl="0"/>
            <a:r>
              <a:rPr lang="en-US" sz="3200" dirty="0"/>
              <a:t>Expedited by the ongoing pandemic, the RUAA embraced digital trends and build a comprehensive digital engagement program. </a:t>
            </a:r>
          </a:p>
          <a:p>
            <a:pPr lvl="0"/>
            <a:endParaRPr lang="en-US" sz="3200" dirty="0"/>
          </a:p>
          <a:p>
            <a:pPr lvl="0"/>
            <a:r>
              <a:rPr lang="en-US" sz="3200" dirty="0"/>
              <a:t>New Opportunities and Event Growth:</a:t>
            </a:r>
          </a:p>
          <a:p>
            <a:pPr marL="457200" lvl="0" indent="-457200">
              <a:buFont typeface="Arial" panose="020B0604020202020204" pitchFamily="34" charset="0"/>
              <a:buChar char="•"/>
            </a:pPr>
            <a:r>
              <a:rPr lang="en-US" sz="3200" dirty="0"/>
              <a:t>7 livestreamed presentations</a:t>
            </a:r>
          </a:p>
          <a:p>
            <a:pPr marL="457200" lvl="0" indent="-457200">
              <a:buFont typeface="Arial" panose="020B0604020202020204" pitchFamily="34" charset="0"/>
              <a:buChar char="•"/>
            </a:pPr>
            <a:r>
              <a:rPr lang="en-US" sz="3200" dirty="0"/>
              <a:t>28 events with President Jonathan Holloway</a:t>
            </a:r>
          </a:p>
          <a:p>
            <a:pPr marL="457200" lvl="0" indent="-457200">
              <a:buFont typeface="Arial" panose="020B0604020202020204" pitchFamily="34" charset="0"/>
              <a:buChar char="•"/>
            </a:pPr>
            <a:r>
              <a:rPr lang="en-US" sz="3200" dirty="0"/>
              <a:t>60 alumni and faculty webinars</a:t>
            </a:r>
          </a:p>
          <a:p>
            <a:pPr marL="457200" lvl="0" indent="-457200">
              <a:buFont typeface="Arial" panose="020B0604020202020204" pitchFamily="34" charset="0"/>
              <a:buChar char="•"/>
            </a:pPr>
            <a:r>
              <a:rPr lang="en-US" sz="3200" dirty="0"/>
              <a:t>7,986 attendees at events, over 2,000 were new attendees</a:t>
            </a:r>
          </a:p>
          <a:p>
            <a:pPr marL="457200" lvl="0" indent="-457200">
              <a:buFont typeface="Arial" panose="020B0604020202020204" pitchFamily="34" charset="0"/>
              <a:buChar char="•"/>
            </a:pPr>
            <a:r>
              <a:rPr lang="en-US" sz="3200" dirty="0"/>
              <a:t>Rutgers Alumni Book Club membership group grew by 954 to 1,575.</a:t>
            </a:r>
          </a:p>
          <a:p>
            <a:pPr>
              <a:lnSpc>
                <a:spcPct val="150000"/>
              </a:lnSpc>
              <a:spcAft>
                <a:spcPts val="4799"/>
              </a:spcAft>
            </a:pPr>
            <a:endParaRPr lang="en-US" sz="2400" dirty="0">
              <a:solidFill>
                <a:schemeClr val="tx1">
                  <a:lumMod val="75000"/>
                  <a:lumOff val="25000"/>
                </a:schemeClr>
              </a:solidFill>
              <a:latin typeface="Source Sans Pro Light" panose="020B0403030403020204" pitchFamily="34" charset="0"/>
            </a:endParaRPr>
          </a:p>
        </p:txBody>
      </p:sp>
      <p:sp>
        <p:nvSpPr>
          <p:cNvPr id="9" name="Rectangle 8">
            <a:extLst>
              <a:ext uri="{FF2B5EF4-FFF2-40B4-BE49-F238E27FC236}">
                <a16:creationId xmlns:a16="http://schemas.microsoft.com/office/drawing/2014/main" id="{D8BC39C9-80A4-284F-BE34-D038571D3525}"/>
              </a:ext>
            </a:extLst>
          </p:cNvPr>
          <p:cNvSpPr>
            <a:spLocks/>
          </p:cNvSpPr>
          <p:nvPr/>
        </p:nvSpPr>
        <p:spPr bwMode="auto">
          <a:xfrm>
            <a:off x="12267878" y="841515"/>
            <a:ext cx="10065256"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6400" b="1" spc="500" dirty="0">
                <a:solidFill>
                  <a:schemeClr val="tx2"/>
                </a:solidFill>
                <a:latin typeface="Montserrat Black" pitchFamily="2" charset="77"/>
                <a:ea typeface="Lato Black" charset="0"/>
                <a:cs typeface="Lato Black" charset="0"/>
                <a:sym typeface="Bebas Neue" charset="0"/>
              </a:rPr>
              <a:t>Digital Engagement</a:t>
            </a:r>
          </a:p>
        </p:txBody>
      </p:sp>
      <p:sp>
        <p:nvSpPr>
          <p:cNvPr id="10" name="Rectangle 9">
            <a:extLst>
              <a:ext uri="{FF2B5EF4-FFF2-40B4-BE49-F238E27FC236}">
                <a16:creationId xmlns:a16="http://schemas.microsoft.com/office/drawing/2014/main" id="{7B51AAF9-AC58-5941-AF54-20A42C0E707E}"/>
              </a:ext>
            </a:extLst>
          </p:cNvPr>
          <p:cNvSpPr/>
          <p:nvPr/>
        </p:nvSpPr>
        <p:spPr>
          <a:xfrm>
            <a:off x="16392347" y="2121683"/>
            <a:ext cx="1757680" cy="12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15629817-083C-4872-BA3B-DEC90110FAE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520" b="4520"/>
          <a:stretch/>
        </p:blipFill>
        <p:spPr>
          <a:xfrm>
            <a:off x="0" y="0"/>
            <a:ext cx="10614025" cy="13716000"/>
          </a:xfrm>
          <a:prstGeom prst="rect">
            <a:avLst/>
          </a:prstGeom>
        </p:spPr>
      </p:pic>
    </p:spTree>
    <p:extLst>
      <p:ext uri="{BB962C8B-B14F-4D97-AF65-F5344CB8AC3E}">
        <p14:creationId xmlns:p14="http://schemas.microsoft.com/office/powerpoint/2010/main" val="88460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994835" y="3217209"/>
            <a:ext cx="10633390" cy="6004914"/>
          </a:xfrm>
          <a:prstGeom prst="rect">
            <a:avLst/>
          </a:prstGeom>
          <a:noFill/>
        </p:spPr>
        <p:txBody>
          <a:bodyPr wrap="square" rtlCol="0">
            <a:spAutoFit/>
          </a:bodyPr>
          <a:lstStyle/>
          <a:p>
            <a:pPr lvl="0"/>
            <a:r>
              <a:rPr lang="en-US" sz="3200" dirty="0"/>
              <a:t>Recognized our alumni body represent all ages and life stages, we endeavor to provide relevant offerings and programming, with a special emphasis on our newest alumni population.</a:t>
            </a:r>
          </a:p>
          <a:p>
            <a:pPr lvl="0"/>
            <a:endParaRPr lang="en-US" sz="3200" dirty="0"/>
          </a:p>
          <a:p>
            <a:pPr marL="457200" lvl="0" indent="-457200">
              <a:buFont typeface="Arial" panose="020B0604020202020204" pitchFamily="34" charset="0"/>
              <a:buChar char="•"/>
            </a:pPr>
            <a:r>
              <a:rPr lang="en-US" sz="3200" dirty="0"/>
              <a:t>New Grad engagement plan</a:t>
            </a:r>
          </a:p>
          <a:p>
            <a:pPr marL="457200" lvl="0" indent="-457200">
              <a:buFont typeface="Arial" panose="020B0604020202020204" pitchFamily="34" charset="0"/>
              <a:buChar char="•"/>
            </a:pPr>
            <a:r>
              <a:rPr lang="en-US" sz="3200" dirty="0"/>
              <a:t>“How To” event series, geared specifically to younger population</a:t>
            </a:r>
          </a:p>
          <a:p>
            <a:pPr marL="457200" lvl="0" indent="-457200">
              <a:buFont typeface="Arial" panose="020B0604020202020204" pitchFamily="34" charset="0"/>
              <a:buChar char="•"/>
            </a:pPr>
            <a:r>
              <a:rPr lang="en-US" sz="3200" dirty="0"/>
              <a:t>Strikeforce on Life Stages</a:t>
            </a:r>
          </a:p>
          <a:p>
            <a:pPr marL="457200" lvl="0" indent="-457200">
              <a:buFont typeface="Arial" panose="020B0604020202020204" pitchFamily="34" charset="0"/>
              <a:buChar char="•"/>
            </a:pPr>
            <a:r>
              <a:rPr lang="en-US" sz="3200" dirty="0"/>
              <a:t>Career Services enhanced offerings, such as resume reviews, job listings by alumni for alumni</a:t>
            </a:r>
          </a:p>
          <a:p>
            <a:pPr marL="457200" lvl="0" indent="-457200">
              <a:buFont typeface="Arial" panose="020B0604020202020204" pitchFamily="34" charset="0"/>
              <a:buChar char="•"/>
            </a:pPr>
            <a:r>
              <a:rPr lang="en-US" sz="3200" dirty="0"/>
              <a:t>Alumni Workplace engagement</a:t>
            </a:r>
          </a:p>
          <a:p>
            <a:pPr>
              <a:lnSpc>
                <a:spcPct val="150000"/>
              </a:lnSpc>
              <a:spcAft>
                <a:spcPts val="4799"/>
              </a:spcAft>
            </a:pPr>
            <a:endParaRPr lang="en-US" sz="2400" dirty="0">
              <a:solidFill>
                <a:schemeClr val="tx1">
                  <a:lumMod val="75000"/>
                  <a:lumOff val="25000"/>
                </a:schemeClr>
              </a:solidFill>
              <a:latin typeface="Source Sans Pro Light" panose="020B0403030403020204" pitchFamily="34" charset="0"/>
            </a:endParaRPr>
          </a:p>
        </p:txBody>
      </p:sp>
      <p:sp>
        <p:nvSpPr>
          <p:cNvPr id="9" name="Rectangle 8">
            <a:extLst>
              <a:ext uri="{FF2B5EF4-FFF2-40B4-BE49-F238E27FC236}">
                <a16:creationId xmlns:a16="http://schemas.microsoft.com/office/drawing/2014/main" id="{D8BC39C9-80A4-284F-BE34-D038571D3525}"/>
              </a:ext>
            </a:extLst>
          </p:cNvPr>
          <p:cNvSpPr>
            <a:spLocks/>
          </p:cNvSpPr>
          <p:nvPr/>
        </p:nvSpPr>
        <p:spPr bwMode="auto">
          <a:xfrm>
            <a:off x="14483226" y="841515"/>
            <a:ext cx="5634556"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6400" b="1" spc="500" dirty="0">
                <a:solidFill>
                  <a:schemeClr val="tx2"/>
                </a:solidFill>
                <a:latin typeface="Montserrat Black" pitchFamily="2" charset="77"/>
                <a:ea typeface="Lato Black" charset="0"/>
                <a:cs typeface="Lato Black" charset="0"/>
                <a:sym typeface="Bebas Neue" charset="0"/>
              </a:rPr>
              <a:t>Life Stages</a:t>
            </a:r>
          </a:p>
        </p:txBody>
      </p:sp>
      <p:sp>
        <p:nvSpPr>
          <p:cNvPr id="10" name="Rectangle 9">
            <a:extLst>
              <a:ext uri="{FF2B5EF4-FFF2-40B4-BE49-F238E27FC236}">
                <a16:creationId xmlns:a16="http://schemas.microsoft.com/office/drawing/2014/main" id="{7B51AAF9-AC58-5941-AF54-20A42C0E707E}"/>
              </a:ext>
            </a:extLst>
          </p:cNvPr>
          <p:cNvSpPr/>
          <p:nvPr/>
        </p:nvSpPr>
        <p:spPr>
          <a:xfrm>
            <a:off x="16392347" y="2121683"/>
            <a:ext cx="1757680" cy="12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collage of people&#10;&#10;Description automatically generated with low confidence">
            <a:extLst>
              <a:ext uri="{FF2B5EF4-FFF2-40B4-BE49-F238E27FC236}">
                <a16:creationId xmlns:a16="http://schemas.microsoft.com/office/drawing/2014/main" id="{6979ACC9-6485-4B8E-9CB7-81CDC134A16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40" r="1940"/>
          <a:stretch>
            <a:fillRect/>
          </a:stretch>
        </p:blipFill>
        <p:spPr/>
      </p:pic>
    </p:spTree>
    <p:extLst>
      <p:ext uri="{BB962C8B-B14F-4D97-AF65-F5344CB8AC3E}">
        <p14:creationId xmlns:p14="http://schemas.microsoft.com/office/powerpoint/2010/main" val="1254440887"/>
      </p:ext>
    </p:extLst>
  </p:cSld>
  <p:clrMapOvr>
    <a:masterClrMapping/>
  </p:clrMapOvr>
</p:sld>
</file>

<file path=ppt/theme/theme1.xml><?xml version="1.0" encoding="utf-8"?>
<a:theme xmlns:a="http://schemas.openxmlformats.org/drawingml/2006/main" name="Office Theme">
  <a:themeElements>
    <a:clrScheme name="RUAA Theme Colors">
      <a:dk1>
        <a:srgbClr val="262626"/>
      </a:dk1>
      <a:lt1>
        <a:srgbClr val="FFFFFF"/>
      </a:lt1>
      <a:dk2>
        <a:srgbClr val="262626"/>
      </a:dk2>
      <a:lt2>
        <a:srgbClr val="FFFFFF"/>
      </a:lt2>
      <a:accent1>
        <a:srgbClr val="CC0033"/>
      </a:accent1>
      <a:accent2>
        <a:srgbClr val="990026"/>
      </a:accent2>
      <a:accent3>
        <a:srgbClr val="5F6A72"/>
      </a:accent3>
      <a:accent4>
        <a:srgbClr val="9CA5AC"/>
      </a:accent4>
      <a:accent5>
        <a:srgbClr val="005C6F"/>
      </a:accent5>
      <a:accent6>
        <a:srgbClr val="2C2C2C"/>
      </a:accent6>
      <a:hlink>
        <a:srgbClr val="C00000"/>
      </a:hlink>
      <a:folHlink>
        <a:srgbClr val="59595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38786</TotalTime>
  <Words>1080</Words>
  <Application>Microsoft Office PowerPoint</Application>
  <PresentationFormat>Custom</PresentationFormat>
  <Paragraphs>102</Paragraphs>
  <Slides>12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Lato Light</vt:lpstr>
      <vt:lpstr>Montserrat</vt:lpstr>
      <vt:lpstr>Montserrat Black</vt:lpstr>
      <vt:lpstr>Source Sans Pro</vt:lpstr>
      <vt:lpstr>Source Sans Pro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Templates</dc:title>
  <dc:subject/>
  <dc:creator>Slidesmash</dc:creator>
  <cp:keywords/>
  <dc:description/>
  <cp:lastModifiedBy>Joshua Harraman</cp:lastModifiedBy>
  <cp:revision>6401</cp:revision>
  <dcterms:created xsi:type="dcterms:W3CDTF">2014-11-12T21:47:38Z</dcterms:created>
  <dcterms:modified xsi:type="dcterms:W3CDTF">2022-03-18T20:16:14Z</dcterms:modified>
  <cp:category/>
</cp:coreProperties>
</file>