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5" r:id="rId4"/>
  </p:sldMasterIdLst>
  <p:notesMasterIdLst>
    <p:notesMasterId r:id="rId30"/>
  </p:notesMasterIdLst>
  <p:sldIdLst>
    <p:sldId id="366" r:id="rId5"/>
    <p:sldId id="336" r:id="rId6"/>
    <p:sldId id="2573" r:id="rId7"/>
    <p:sldId id="2574" r:id="rId8"/>
    <p:sldId id="352" r:id="rId9"/>
    <p:sldId id="2575" r:id="rId10"/>
    <p:sldId id="318" r:id="rId11"/>
    <p:sldId id="2576" r:id="rId12"/>
    <p:sldId id="2577" r:id="rId13"/>
    <p:sldId id="343" r:id="rId14"/>
    <p:sldId id="2578" r:id="rId15"/>
    <p:sldId id="329" r:id="rId16"/>
    <p:sldId id="2579" r:id="rId17"/>
    <p:sldId id="362" r:id="rId18"/>
    <p:sldId id="2580" r:id="rId19"/>
    <p:sldId id="2584" r:id="rId20"/>
    <p:sldId id="363" r:id="rId21"/>
    <p:sldId id="364" r:id="rId22"/>
    <p:sldId id="2588" r:id="rId23"/>
    <p:sldId id="2594" r:id="rId24"/>
    <p:sldId id="2595" r:id="rId25"/>
    <p:sldId id="2586" r:id="rId26"/>
    <p:sldId id="2596" r:id="rId27"/>
    <p:sldId id="2587" r:id="rId28"/>
    <p:sldId id="348" r:id="rId29"/>
  </p:sldIdLst>
  <p:sldSz cx="12192000" cy="6858000"/>
  <p:notesSz cx="7010400" cy="9296400"/>
  <p:embeddedFontLst>
    <p:embeddedFont>
      <p:font typeface="Calibri" panose="020F0502020204030204" pitchFamily="34" charset="0"/>
      <p:regular r:id="rId31"/>
      <p:bold r:id="rId32"/>
      <p:italic r:id="rId33"/>
      <p:boldItalic r:id="rId34"/>
    </p:embeddedFont>
    <p:embeddedFont>
      <p:font typeface="Century Schoolbook" panose="02040604050505020304"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Oswald" panose="00000500000000000000" pitchFamily="2" charset="0"/>
      <p:regular r:id="rId43"/>
      <p:bold r:id="rId44"/>
    </p:embeddedFont>
    <p:embeddedFont>
      <p:font typeface="Source Sans Pro" panose="020B050303040302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6DE1C-6675-40A1-B71A-98E754159F71}" v="1" dt="2022-04-22T13:47:30.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9" autoAdjust="0"/>
    <p:restoredTop sz="94618"/>
  </p:normalViewPr>
  <p:slideViewPr>
    <p:cSldViewPr>
      <p:cViewPr varScale="1">
        <p:scale>
          <a:sx n="108" d="100"/>
          <a:sy n="108" d="100"/>
        </p:scale>
        <p:origin x="984"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epanic" userId="2ef1a10c-d3ea-4e52-97d0-9b3f75e132be" providerId="ADAL" clId="{D4B6DE1C-6675-40A1-B71A-98E754159F71}"/>
    <pc:docChg chg="custSel addSld delSld modSld">
      <pc:chgData name="Michael Sepanic" userId="2ef1a10c-d3ea-4e52-97d0-9b3f75e132be" providerId="ADAL" clId="{D4B6DE1C-6675-40A1-B71A-98E754159F71}" dt="2022-04-26T15:16:39.803" v="116" actId="20577"/>
      <pc:docMkLst>
        <pc:docMk/>
      </pc:docMkLst>
      <pc:sldChg chg="modSp mod modNotesTx">
        <pc:chgData name="Michael Sepanic" userId="2ef1a10c-d3ea-4e52-97d0-9b3f75e132be" providerId="ADAL" clId="{D4B6DE1C-6675-40A1-B71A-98E754159F71}" dt="2022-04-26T11:38:09.949" v="40" actId="20577"/>
        <pc:sldMkLst>
          <pc:docMk/>
          <pc:sldMk cId="2248251795" sldId="336"/>
        </pc:sldMkLst>
        <pc:spChg chg="mod">
          <ac:chgData name="Michael Sepanic" userId="2ef1a10c-d3ea-4e52-97d0-9b3f75e132be" providerId="ADAL" clId="{D4B6DE1C-6675-40A1-B71A-98E754159F71}" dt="2022-04-26T11:31:59.858" v="39" actId="20577"/>
          <ac:spMkLst>
            <pc:docMk/>
            <pc:sldMk cId="2248251795" sldId="336"/>
            <ac:spMk id="13" creationId="{00000000-0000-0000-0000-000000000000}"/>
          </ac:spMkLst>
        </pc:spChg>
      </pc:sldChg>
      <pc:sldChg chg="del">
        <pc:chgData name="Michael Sepanic" userId="2ef1a10c-d3ea-4e52-97d0-9b3f75e132be" providerId="ADAL" clId="{D4B6DE1C-6675-40A1-B71A-98E754159F71}" dt="2022-04-22T13:47:39.319" v="1" actId="2696"/>
        <pc:sldMkLst>
          <pc:docMk/>
          <pc:sldMk cId="519180922" sldId="350"/>
        </pc:sldMkLst>
      </pc:sldChg>
      <pc:sldChg chg="modSp mod">
        <pc:chgData name="Michael Sepanic" userId="2ef1a10c-d3ea-4e52-97d0-9b3f75e132be" providerId="ADAL" clId="{D4B6DE1C-6675-40A1-B71A-98E754159F71}" dt="2022-04-26T11:31:27.556" v="37" actId="20577"/>
        <pc:sldMkLst>
          <pc:docMk/>
          <pc:sldMk cId="2217069076" sldId="352"/>
        </pc:sldMkLst>
        <pc:spChg chg="mod">
          <ac:chgData name="Michael Sepanic" userId="2ef1a10c-d3ea-4e52-97d0-9b3f75e132be" providerId="ADAL" clId="{D4B6DE1C-6675-40A1-B71A-98E754159F71}" dt="2022-04-26T11:31:27.556" v="37" actId="20577"/>
          <ac:spMkLst>
            <pc:docMk/>
            <pc:sldMk cId="2217069076" sldId="352"/>
            <ac:spMk id="3" creationId="{3446AC7E-3BD4-8C49-9013-F9327CF3CB66}"/>
          </ac:spMkLst>
        </pc:spChg>
      </pc:sldChg>
      <pc:sldChg chg="modSp mod">
        <pc:chgData name="Michael Sepanic" userId="2ef1a10c-d3ea-4e52-97d0-9b3f75e132be" providerId="ADAL" clId="{D4B6DE1C-6675-40A1-B71A-98E754159F71}" dt="2022-04-26T15:14:37.875" v="59" actId="20577"/>
        <pc:sldMkLst>
          <pc:docMk/>
          <pc:sldMk cId="4245095218" sldId="362"/>
        </pc:sldMkLst>
        <pc:spChg chg="mod">
          <ac:chgData name="Michael Sepanic" userId="2ef1a10c-d3ea-4e52-97d0-9b3f75e132be" providerId="ADAL" clId="{D4B6DE1C-6675-40A1-B71A-98E754159F71}" dt="2022-04-26T15:14:37.875" v="59" actId="20577"/>
          <ac:spMkLst>
            <pc:docMk/>
            <pc:sldMk cId="4245095218" sldId="362"/>
            <ac:spMk id="4" creationId="{00000000-0000-0000-0000-000000000000}"/>
          </ac:spMkLst>
        </pc:spChg>
      </pc:sldChg>
      <pc:sldChg chg="modSp mod">
        <pc:chgData name="Michael Sepanic" userId="2ef1a10c-d3ea-4e52-97d0-9b3f75e132be" providerId="ADAL" clId="{D4B6DE1C-6675-40A1-B71A-98E754159F71}" dt="2022-04-26T11:21:14.081" v="5" actId="20577"/>
        <pc:sldMkLst>
          <pc:docMk/>
          <pc:sldMk cId="2993365759" sldId="2573"/>
        </pc:sldMkLst>
        <pc:spChg chg="mod">
          <ac:chgData name="Michael Sepanic" userId="2ef1a10c-d3ea-4e52-97d0-9b3f75e132be" providerId="ADAL" clId="{D4B6DE1C-6675-40A1-B71A-98E754159F71}" dt="2022-04-26T11:21:14.081" v="5" actId="20577"/>
          <ac:spMkLst>
            <pc:docMk/>
            <pc:sldMk cId="2993365759" sldId="2573"/>
            <ac:spMk id="47" creationId="{033C140F-9C11-A44F-8207-C7A40EE6CA25}"/>
          </ac:spMkLst>
        </pc:spChg>
      </pc:sldChg>
      <pc:sldChg chg="modSp mod">
        <pc:chgData name="Michael Sepanic" userId="2ef1a10c-d3ea-4e52-97d0-9b3f75e132be" providerId="ADAL" clId="{D4B6DE1C-6675-40A1-B71A-98E754159F71}" dt="2022-04-26T15:16:39.803" v="116" actId="20577"/>
        <pc:sldMkLst>
          <pc:docMk/>
          <pc:sldMk cId="3714094438" sldId="2580"/>
        </pc:sldMkLst>
        <pc:spChg chg="mod">
          <ac:chgData name="Michael Sepanic" userId="2ef1a10c-d3ea-4e52-97d0-9b3f75e132be" providerId="ADAL" clId="{D4B6DE1C-6675-40A1-B71A-98E754159F71}" dt="2022-04-26T15:16:39.803" v="116" actId="20577"/>
          <ac:spMkLst>
            <pc:docMk/>
            <pc:sldMk cId="3714094438" sldId="2580"/>
            <ac:spMk id="4" creationId="{00000000-0000-0000-0000-000000000000}"/>
          </ac:spMkLst>
        </pc:spChg>
      </pc:sldChg>
      <pc:sldChg chg="modSp mod">
        <pc:chgData name="Michael Sepanic" userId="2ef1a10c-d3ea-4e52-97d0-9b3f75e132be" providerId="ADAL" clId="{D4B6DE1C-6675-40A1-B71A-98E754159F71}" dt="2022-04-26T11:28:57.928" v="30" actId="114"/>
        <pc:sldMkLst>
          <pc:docMk/>
          <pc:sldMk cId="2750498038" sldId="2587"/>
        </pc:sldMkLst>
        <pc:spChg chg="mod">
          <ac:chgData name="Michael Sepanic" userId="2ef1a10c-d3ea-4e52-97d0-9b3f75e132be" providerId="ADAL" clId="{D4B6DE1C-6675-40A1-B71A-98E754159F71}" dt="2022-04-26T11:28:57.928" v="30" actId="114"/>
          <ac:spMkLst>
            <pc:docMk/>
            <pc:sldMk cId="2750498038" sldId="2587"/>
            <ac:spMk id="2" creationId="{68259847-9357-024B-AD47-8C3B056FB677}"/>
          </ac:spMkLst>
        </pc:spChg>
      </pc:sldChg>
      <pc:sldChg chg="modSp mod">
        <pc:chgData name="Michael Sepanic" userId="2ef1a10c-d3ea-4e52-97d0-9b3f75e132be" providerId="ADAL" clId="{D4B6DE1C-6675-40A1-B71A-98E754159F71}" dt="2022-04-26T11:27:20.611" v="17" actId="313"/>
        <pc:sldMkLst>
          <pc:docMk/>
          <pc:sldMk cId="3766824048" sldId="2588"/>
        </pc:sldMkLst>
        <pc:spChg chg="mod">
          <ac:chgData name="Michael Sepanic" userId="2ef1a10c-d3ea-4e52-97d0-9b3f75e132be" providerId="ADAL" clId="{D4B6DE1C-6675-40A1-B71A-98E754159F71}" dt="2022-04-26T11:27:20.611" v="17" actId="313"/>
          <ac:spMkLst>
            <pc:docMk/>
            <pc:sldMk cId="3766824048" sldId="2588"/>
            <ac:spMk id="5" creationId="{4C671346-DA87-4243-A73E-B1C06A11A4B3}"/>
          </ac:spMkLst>
        </pc:spChg>
      </pc:sldChg>
      <pc:sldChg chg="del">
        <pc:chgData name="Michael Sepanic" userId="2ef1a10c-d3ea-4e52-97d0-9b3f75e132be" providerId="ADAL" clId="{D4B6DE1C-6675-40A1-B71A-98E754159F71}" dt="2022-04-26T11:24:57.148" v="7" actId="2696"/>
        <pc:sldMkLst>
          <pc:docMk/>
          <pc:sldMk cId="2635505512" sldId="2591"/>
        </pc:sldMkLst>
      </pc:sldChg>
      <pc:sldChg chg="del">
        <pc:chgData name="Michael Sepanic" userId="2ef1a10c-d3ea-4e52-97d0-9b3f75e132be" providerId="ADAL" clId="{D4B6DE1C-6675-40A1-B71A-98E754159F71}" dt="2022-04-26T11:24:51.686" v="6" actId="2696"/>
        <pc:sldMkLst>
          <pc:docMk/>
          <pc:sldMk cId="2222377378" sldId="2593"/>
        </pc:sldMkLst>
      </pc:sldChg>
      <pc:sldChg chg="add del">
        <pc:chgData name="Michael Sepanic" userId="2ef1a10c-d3ea-4e52-97d0-9b3f75e132be" providerId="ADAL" clId="{D4B6DE1C-6675-40A1-B71A-98E754159F71}" dt="2022-04-26T11:20:43.626" v="2" actId="2696"/>
        <pc:sldMkLst>
          <pc:docMk/>
          <pc:sldMk cId="1521360138" sldId="25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61C10D-04CC-431F-B664-1C0B72A5D53B}" type="datetimeFigureOut">
              <a:rPr lang="en-US" smtClean="0"/>
              <a:t>4/26/2022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15CE76B-E4DD-4078-929E-F0D7F407F6E0}" type="slidenum">
              <a:rPr lang="en-US" smtClean="0"/>
              <a:t>‹#›</a:t>
            </a:fld>
            <a:endParaRPr lang="en-US" dirty="0"/>
          </a:p>
        </p:txBody>
      </p:sp>
    </p:spTree>
    <p:extLst>
      <p:ext uri="{BB962C8B-B14F-4D97-AF65-F5344CB8AC3E}">
        <p14:creationId xmlns:p14="http://schemas.microsoft.com/office/powerpoint/2010/main" val="3148747481"/>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to the Chancellor’s Spring Address. All of us gather here today is a testament…</a:t>
            </a:r>
          </a:p>
        </p:txBody>
      </p:sp>
      <p:sp>
        <p:nvSpPr>
          <p:cNvPr id="4" name="Slide Number Placeholder 3"/>
          <p:cNvSpPr>
            <a:spLocks noGrp="1"/>
          </p:cNvSpPr>
          <p:nvPr>
            <p:ph type="sldNum" sz="quarter" idx="5"/>
          </p:nvPr>
        </p:nvSpPr>
        <p:spPr/>
        <p:txBody>
          <a:bodyPr/>
          <a:lstStyle/>
          <a:p>
            <a:fld id="{A15CE76B-E4DD-4078-929E-F0D7F407F6E0}" type="slidenum">
              <a:rPr lang="en-US" smtClean="0"/>
              <a:t>1</a:t>
            </a:fld>
            <a:endParaRPr lang="en-US" dirty="0"/>
          </a:p>
        </p:txBody>
      </p:sp>
    </p:spTree>
    <p:extLst>
      <p:ext uri="{BB962C8B-B14F-4D97-AF65-F5344CB8AC3E}">
        <p14:creationId xmlns:p14="http://schemas.microsoft.com/office/powerpoint/2010/main" val="270948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CE76B-E4DD-4078-929E-F0D7F407F6E0}" type="slidenum">
              <a:rPr lang="en-US" smtClean="0"/>
              <a:t>21</a:t>
            </a:fld>
            <a:endParaRPr lang="en-US" dirty="0"/>
          </a:p>
        </p:txBody>
      </p:sp>
    </p:spTree>
    <p:extLst>
      <p:ext uri="{BB962C8B-B14F-4D97-AF65-F5344CB8AC3E}">
        <p14:creationId xmlns:p14="http://schemas.microsoft.com/office/powerpoint/2010/main" val="268364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CE76B-E4DD-4078-929E-F0D7F407F6E0}" type="slidenum">
              <a:rPr lang="en-US" smtClean="0"/>
              <a:t>22</a:t>
            </a:fld>
            <a:endParaRPr lang="en-US" dirty="0"/>
          </a:p>
        </p:txBody>
      </p:sp>
    </p:spTree>
    <p:extLst>
      <p:ext uri="{BB962C8B-B14F-4D97-AF65-F5344CB8AC3E}">
        <p14:creationId xmlns:p14="http://schemas.microsoft.com/office/powerpoint/2010/main" val="247234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CE76B-E4DD-4078-929E-F0D7F407F6E0}" type="slidenum">
              <a:rPr lang="en-US" smtClean="0"/>
              <a:t>24</a:t>
            </a:fld>
            <a:endParaRPr lang="en-US" dirty="0"/>
          </a:p>
        </p:txBody>
      </p:sp>
    </p:spTree>
    <p:extLst>
      <p:ext uri="{BB962C8B-B14F-4D97-AF65-F5344CB8AC3E}">
        <p14:creationId xmlns:p14="http://schemas.microsoft.com/office/powerpoint/2010/main" val="298824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27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sz="16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60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26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53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5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20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67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09C9-70EE-4D99-B8C0-7E2E9B3911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67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CE76B-E4DD-4078-929E-F0D7F407F6E0}" type="slidenum">
              <a:rPr lang="en-US" smtClean="0"/>
              <a:t>19</a:t>
            </a:fld>
            <a:endParaRPr lang="en-US" dirty="0"/>
          </a:p>
        </p:txBody>
      </p:sp>
    </p:spTree>
    <p:extLst>
      <p:ext uri="{BB962C8B-B14F-4D97-AF65-F5344CB8AC3E}">
        <p14:creationId xmlns:p14="http://schemas.microsoft.com/office/powerpoint/2010/main" val="235507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36"/>
            <a:ext cx="10363200" cy="1470025"/>
          </a:xfrm>
        </p:spPr>
        <p:txBody>
          <a:bodyPr/>
          <a:lstStyle>
            <a:lvl1pPr algn="ctr">
              <a:defRPr>
                <a:solidFill>
                  <a:schemeClr val="bg1"/>
                </a:solidFill>
              </a:defRPr>
            </a:lvl1pPr>
          </a:lstStyle>
          <a:p>
            <a:r>
              <a:rPr lang="en-US" dirty="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245522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b="0" i="0">
                <a:latin typeface="Source Sans Pro" panose="020B0503030403020204" pitchFamily="34" charset="0"/>
              </a:defRPr>
            </a:lvl1pPr>
          </a:lstStyle>
          <a:p>
            <a:pPr>
              <a:defRPr/>
            </a:pPr>
            <a:fld id="{BCCA8230-45C7-4F5B-A7EB-4FAA0F1A2BB1}" type="slidenum">
              <a:rPr lang="en-US" smtClean="0"/>
              <a:pPr>
                <a:defRPr/>
              </a:pPr>
              <a:t>‹#›</a:t>
            </a:fld>
            <a:endParaRPr lang="en-US" dirty="0"/>
          </a:p>
        </p:txBody>
      </p:sp>
    </p:spTree>
    <p:extLst>
      <p:ext uri="{BB962C8B-B14F-4D97-AF65-F5344CB8AC3E}">
        <p14:creationId xmlns:p14="http://schemas.microsoft.com/office/powerpoint/2010/main" val="381859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524003"/>
            <a:ext cx="5384800" cy="45339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3"/>
            <a:ext cx="5384800" cy="45339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b="0" i="0">
                <a:latin typeface="Source Sans Pro" panose="020B0503030403020204" pitchFamily="34" charset="0"/>
              </a:defRPr>
            </a:lvl1pPr>
          </a:lstStyle>
          <a:p>
            <a:pPr>
              <a:defRPr/>
            </a:pPr>
            <a:fld id="{0430970B-0A8B-43A5-94E4-C42CE531B5E2}" type="slidenum">
              <a:rPr lang="en-US" smtClean="0"/>
              <a:pPr>
                <a:defRPr/>
              </a:pPr>
              <a:t>‹#›</a:t>
            </a:fld>
            <a:endParaRPr lang="en-US" dirty="0"/>
          </a:p>
        </p:txBody>
      </p:sp>
    </p:spTree>
    <p:extLst>
      <p:ext uri="{BB962C8B-B14F-4D97-AF65-F5344CB8AC3E}">
        <p14:creationId xmlns:p14="http://schemas.microsoft.com/office/powerpoint/2010/main" val="139649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b="0" i="0">
                <a:latin typeface="Source Sans Pro" panose="020B0503030403020204" pitchFamily="34" charset="0"/>
              </a:defRPr>
            </a:lvl1pPr>
          </a:lstStyle>
          <a:p>
            <a:pPr>
              <a:defRPr/>
            </a:pPr>
            <a:fld id="{CBDD999A-E560-4F43-A771-E74FCC1A5D8A}" type="slidenum">
              <a:rPr lang="en-US" smtClean="0"/>
              <a:pPr>
                <a:defRPr/>
              </a:pPr>
              <a:t>‹#›</a:t>
            </a:fld>
            <a:endParaRPr lang="en-US" dirty="0"/>
          </a:p>
        </p:txBody>
      </p:sp>
    </p:spTree>
    <p:extLst>
      <p:ext uri="{BB962C8B-B14F-4D97-AF65-F5344CB8AC3E}">
        <p14:creationId xmlns:p14="http://schemas.microsoft.com/office/powerpoint/2010/main" val="295513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No Titl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b="0" i="0">
                <a:latin typeface="Source Sans Pro" panose="020B0503030403020204" pitchFamily="34" charset="0"/>
              </a:defRPr>
            </a:lvl1pPr>
          </a:lstStyle>
          <a:p>
            <a:pPr>
              <a:defRPr/>
            </a:pPr>
            <a:fld id="{CBDD999A-E560-4F43-A771-E74FCC1A5D8A}" type="slidenum">
              <a:rPr lang="en-US" smtClean="0"/>
              <a:pPr>
                <a:defRPr/>
              </a:pPr>
              <a:t>‹#›</a:t>
            </a:fld>
            <a:endParaRPr lang="en-US" dirty="0"/>
          </a:p>
        </p:txBody>
      </p:sp>
      <p:sp>
        <p:nvSpPr>
          <p:cNvPr id="3" name="Content Placeholder 2"/>
          <p:cNvSpPr>
            <a:spLocks noGrp="1"/>
          </p:cNvSpPr>
          <p:nvPr>
            <p:ph idx="1"/>
          </p:nvPr>
        </p:nvSpPr>
        <p:spPr>
          <a:xfrm>
            <a:off x="609600" y="1050596"/>
            <a:ext cx="10972800" cy="4978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01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861241"/>
            <a:ext cx="7315200" cy="3866339"/>
          </a:xfrm>
        </p:spPr>
        <p:txBody>
          <a:bodyPr/>
          <a:lstStyle>
            <a:lvl1pPr marL="0" indent="0">
              <a:buNone/>
              <a:defRPr sz="2400"/>
            </a:lvl1pPr>
            <a:lvl2pPr marL="342866" indent="0">
              <a:buNone/>
              <a:defRPr sz="2100"/>
            </a:lvl2pPr>
            <a:lvl3pPr marL="685734" indent="0">
              <a:buNone/>
              <a:defRPr sz="1800"/>
            </a:lvl3pPr>
            <a:lvl4pPr marL="1028598" indent="0">
              <a:buNone/>
              <a:defRPr sz="1500"/>
            </a:lvl4pPr>
            <a:lvl5pPr marL="1371464" indent="0">
              <a:buNone/>
              <a:defRPr sz="1500"/>
            </a:lvl5pPr>
            <a:lvl6pPr marL="1714329" indent="0">
              <a:buNone/>
              <a:defRPr sz="1500"/>
            </a:lvl6pPr>
            <a:lvl7pPr marL="2057195" indent="0">
              <a:buNone/>
              <a:defRPr sz="1500"/>
            </a:lvl7pPr>
            <a:lvl8pPr marL="2400060" indent="0">
              <a:buNone/>
              <a:defRPr sz="1500"/>
            </a:lvl8pPr>
            <a:lvl9pPr marL="2742926"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051"/>
            </a:lvl1pPr>
            <a:lvl2pPr marL="342866" indent="0">
              <a:buNone/>
              <a:defRPr sz="900"/>
            </a:lvl2pPr>
            <a:lvl3pPr marL="685734" indent="0">
              <a:buNone/>
              <a:defRPr sz="751"/>
            </a:lvl3pPr>
            <a:lvl4pPr marL="1028598" indent="0">
              <a:buNone/>
              <a:defRPr sz="675"/>
            </a:lvl4pPr>
            <a:lvl5pPr marL="1371464" indent="0">
              <a:buNone/>
              <a:defRPr sz="675"/>
            </a:lvl5pPr>
            <a:lvl6pPr marL="1714329" indent="0">
              <a:buNone/>
              <a:defRPr sz="675"/>
            </a:lvl6pPr>
            <a:lvl7pPr marL="2057195" indent="0">
              <a:buNone/>
              <a:defRPr sz="675"/>
            </a:lvl7pPr>
            <a:lvl8pPr marL="2400060" indent="0">
              <a:buNone/>
              <a:defRPr sz="675"/>
            </a:lvl8pPr>
            <a:lvl9pPr marL="2742926" indent="0">
              <a:buNone/>
              <a:defRPr sz="675"/>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b="0" i="0">
                <a:latin typeface="Source Sans Pro" panose="020B0503030403020204" pitchFamily="34" charset="0"/>
              </a:defRPr>
            </a:lvl1pPr>
          </a:lstStyle>
          <a:p>
            <a:pPr>
              <a:defRPr/>
            </a:pPr>
            <a:fld id="{AAFA3205-447D-45D9-83A2-5D416D025D57}" type="slidenum">
              <a:rPr lang="en-US" smtClean="0"/>
              <a:pPr>
                <a:defRPr/>
              </a:pPr>
              <a:t>‹#›</a:t>
            </a:fld>
            <a:endParaRPr lang="en-US" dirty="0"/>
          </a:p>
        </p:txBody>
      </p:sp>
    </p:spTree>
    <p:extLst>
      <p:ext uri="{BB962C8B-B14F-4D97-AF65-F5344CB8AC3E}">
        <p14:creationId xmlns:p14="http://schemas.microsoft.com/office/powerpoint/2010/main" val="78026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1709" y="4316824"/>
            <a:ext cx="7726327" cy="871869"/>
          </a:xfrm>
        </p:spPr>
        <p:txBody>
          <a:bodyPr/>
          <a:lstStyle>
            <a:lvl1pPr algn="ct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43243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Red">
    <p:bg>
      <p:bgPr>
        <a:solidFill>
          <a:srgbClr val="CC0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C3BC-6D19-AC4F-8463-3DF92A3C688F}"/>
              </a:ext>
            </a:extLst>
          </p:cNvPr>
          <p:cNvSpPr>
            <a:spLocks noGrp="1"/>
          </p:cNvSpPr>
          <p:nvPr>
            <p:ph type="title" hasCustomPrompt="1"/>
          </p:nvPr>
        </p:nvSpPr>
        <p:spPr>
          <a:xfrm>
            <a:off x="6096000" y="685801"/>
            <a:ext cx="5486400" cy="3200400"/>
          </a:xfrm>
        </p:spPr>
        <p:txBody>
          <a:bodyPr anchor="t" anchorCtr="0">
            <a:normAutofit/>
          </a:bodyPr>
          <a:lstStyle>
            <a:lvl1pPr>
              <a:defRPr sz="8000" b="0" i="0">
                <a:solidFill>
                  <a:schemeClr val="bg1"/>
                </a:solidFill>
                <a:latin typeface="Georgia" panose="02040502050405020303" pitchFamily="18" charset="0"/>
              </a:defRPr>
            </a:lvl1pPr>
          </a:lstStyle>
          <a:p>
            <a:r>
              <a:rPr lang="en-US" dirty="0"/>
              <a:t>Title Goes Here</a:t>
            </a:r>
          </a:p>
        </p:txBody>
      </p:sp>
      <p:sp>
        <p:nvSpPr>
          <p:cNvPr id="3" name="Text Placeholder 2">
            <a:extLst>
              <a:ext uri="{FF2B5EF4-FFF2-40B4-BE49-F238E27FC236}">
                <a16:creationId xmlns:a16="http://schemas.microsoft.com/office/drawing/2014/main" id="{6B9AD32C-A174-114D-A70E-8756FC23229E}"/>
              </a:ext>
            </a:extLst>
          </p:cNvPr>
          <p:cNvSpPr>
            <a:spLocks noGrp="1"/>
          </p:cNvSpPr>
          <p:nvPr>
            <p:ph type="body" idx="1"/>
          </p:nvPr>
        </p:nvSpPr>
        <p:spPr>
          <a:xfrm>
            <a:off x="6096000" y="4360863"/>
            <a:ext cx="5486400" cy="363537"/>
          </a:xfrm>
          <a:noFill/>
        </p:spPr>
        <p:txBody>
          <a:bodyPr/>
          <a:lstStyle>
            <a:lvl1pPr marL="0" indent="0">
              <a:buNone/>
              <a:defRPr sz="2400">
                <a:solidFill>
                  <a:schemeClr val="bg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a:extLst>
              <a:ext uri="{FF2B5EF4-FFF2-40B4-BE49-F238E27FC236}">
                <a16:creationId xmlns:a16="http://schemas.microsoft.com/office/drawing/2014/main" id="{40A0B00C-DD1F-9842-8D42-B05ABB0CF6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6187" y="5284788"/>
            <a:ext cx="2984500" cy="901700"/>
          </a:xfrm>
          <a:prstGeom prst="rect">
            <a:avLst/>
          </a:prstGeom>
        </p:spPr>
      </p:pic>
      <p:sp>
        <p:nvSpPr>
          <p:cNvPr id="10" name="Picture Placeholder 9">
            <a:extLst>
              <a:ext uri="{FF2B5EF4-FFF2-40B4-BE49-F238E27FC236}">
                <a16:creationId xmlns:a16="http://schemas.microsoft.com/office/drawing/2014/main" id="{375C6C12-E64F-9545-B005-2BAF89679BE6}"/>
              </a:ext>
            </a:extLst>
          </p:cNvPr>
          <p:cNvSpPr>
            <a:spLocks noGrp="1"/>
          </p:cNvSpPr>
          <p:nvPr>
            <p:ph type="pic" sz="quarter" idx="10"/>
          </p:nvPr>
        </p:nvSpPr>
        <p:spPr>
          <a:xfrm>
            <a:off x="0" y="0"/>
            <a:ext cx="5638800" cy="6858000"/>
          </a:xfrm>
        </p:spPr>
        <p:txBody>
          <a:bodyPr/>
          <a:lstStyle/>
          <a:p>
            <a:r>
              <a:rPr lang="en-US" dirty="0"/>
              <a:t>Click icon to add picture</a:t>
            </a:r>
          </a:p>
        </p:txBody>
      </p:sp>
    </p:spTree>
    <p:extLst>
      <p:ext uri="{BB962C8B-B14F-4D97-AF65-F5344CB8AC3E}">
        <p14:creationId xmlns:p14="http://schemas.microsoft.com/office/powerpoint/2010/main" val="133281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26573"/>
            <a:ext cx="10972800" cy="80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9600" y="1640963"/>
            <a:ext cx="10972800" cy="43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737600" y="6245229"/>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smtClean="0">
                <a:solidFill>
                  <a:srgbClr val="5F5F5F"/>
                </a:solidFill>
              </a:defRPr>
            </a:lvl1pPr>
          </a:lstStyle>
          <a:p>
            <a:pPr fontAlgn="base">
              <a:spcBef>
                <a:spcPct val="0"/>
              </a:spcBef>
              <a:spcAft>
                <a:spcPct val="0"/>
              </a:spcAft>
              <a:defRPr/>
            </a:pPr>
            <a:fld id="{8CEAEC1C-2609-4474-8171-24340ED1573D}" type="slidenum">
              <a:rPr lang="en-US">
                <a:latin typeface="Arial" charset="0"/>
              </a:rPr>
              <a:pPr fontAlgn="base">
                <a:spcBef>
                  <a:spcPct val="0"/>
                </a:spcBef>
                <a:spcAft>
                  <a:spcPct val="0"/>
                </a:spcAft>
                <a:defRPr/>
              </a:pPr>
              <a:t>‹#›</a:t>
            </a:fld>
            <a:endParaRPr lang="en-US" dirty="0">
              <a:latin typeface="Arial" charset="0"/>
            </a:endParaRPr>
          </a:p>
        </p:txBody>
      </p:sp>
    </p:spTree>
    <p:extLst>
      <p:ext uri="{BB962C8B-B14F-4D97-AF65-F5344CB8AC3E}">
        <p14:creationId xmlns:p14="http://schemas.microsoft.com/office/powerpoint/2010/main" val="40396150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4" r:id="rId8"/>
  </p:sldLayoutIdLst>
  <p:txStyles>
    <p:titleStyle>
      <a:lvl1pPr algn="l" rtl="0" eaLnBrk="1" fontAlgn="base" hangingPunct="1">
        <a:spcBef>
          <a:spcPct val="0"/>
        </a:spcBef>
        <a:spcAft>
          <a:spcPct val="0"/>
        </a:spcAft>
        <a:defRPr sz="2251" b="0" i="0">
          <a:solidFill>
            <a:schemeClr val="tx2"/>
          </a:solidFill>
          <a:latin typeface="Source Sans Pro" panose="020B0503030403020204" pitchFamily="34" charset="0"/>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p:titleStyle>
    <p:bodyStyle>
      <a:lvl1pPr marL="257150" indent="-257150" algn="l" rtl="0" eaLnBrk="1" fontAlgn="base" hangingPunct="1">
        <a:spcBef>
          <a:spcPct val="20000"/>
        </a:spcBef>
        <a:spcAft>
          <a:spcPct val="0"/>
        </a:spcAft>
        <a:buChar char="•"/>
        <a:defRPr sz="1651" b="0" i="0">
          <a:solidFill>
            <a:srgbClr val="5F5F5F"/>
          </a:solidFill>
          <a:latin typeface="Source Sans Pro" panose="020B0503030403020204" pitchFamily="34" charset="0"/>
          <a:ea typeface="+mn-ea"/>
          <a:cs typeface="+mn-cs"/>
        </a:defRPr>
      </a:lvl1pPr>
      <a:lvl2pPr marL="557157" indent="-214292" algn="l" rtl="0" eaLnBrk="1" fontAlgn="base" hangingPunct="1">
        <a:spcBef>
          <a:spcPct val="20000"/>
        </a:spcBef>
        <a:spcAft>
          <a:spcPct val="0"/>
        </a:spcAft>
        <a:buChar char="–"/>
        <a:defRPr b="0" i="0">
          <a:solidFill>
            <a:srgbClr val="5F5F5F"/>
          </a:solidFill>
          <a:latin typeface="Source Sans Pro" panose="020B0503030403020204" pitchFamily="34" charset="0"/>
        </a:defRPr>
      </a:lvl2pPr>
      <a:lvl3pPr marL="857164" indent="-171434" algn="l" rtl="0" eaLnBrk="1" fontAlgn="base" hangingPunct="1">
        <a:spcBef>
          <a:spcPct val="20000"/>
        </a:spcBef>
        <a:spcAft>
          <a:spcPct val="0"/>
        </a:spcAft>
        <a:buChar char="•"/>
        <a:defRPr sz="1200" b="0" i="0">
          <a:solidFill>
            <a:srgbClr val="5F5F5F"/>
          </a:solidFill>
          <a:latin typeface="Source Sans Pro" panose="020B0503030403020204" pitchFamily="34" charset="0"/>
        </a:defRPr>
      </a:lvl3pPr>
      <a:lvl4pPr marL="1200031" indent="-171434" algn="l" rtl="0" eaLnBrk="1" fontAlgn="base" hangingPunct="1">
        <a:spcBef>
          <a:spcPct val="20000"/>
        </a:spcBef>
        <a:spcAft>
          <a:spcPct val="0"/>
        </a:spcAft>
        <a:buChar char="–"/>
        <a:defRPr sz="1051" b="0" i="0">
          <a:solidFill>
            <a:srgbClr val="5F5F5F"/>
          </a:solidFill>
          <a:latin typeface="Source Sans Pro" panose="020B0503030403020204" pitchFamily="34" charset="0"/>
        </a:defRPr>
      </a:lvl4pPr>
      <a:lvl5pPr marL="1542897" indent="-171434" algn="l" rtl="0" eaLnBrk="1" fontAlgn="base" hangingPunct="1">
        <a:spcBef>
          <a:spcPct val="20000"/>
        </a:spcBef>
        <a:spcAft>
          <a:spcPct val="0"/>
        </a:spcAft>
        <a:buChar char="»"/>
        <a:defRPr sz="1051" b="0" i="0">
          <a:solidFill>
            <a:srgbClr val="5F5F5F"/>
          </a:solidFill>
          <a:latin typeface="Source Sans Pro" panose="020B0503030403020204" pitchFamily="34" charset="0"/>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p:bodyStyle>
    <p:otherStyle>
      <a:defPPr>
        <a:defRPr lang="en-US"/>
      </a:defPPr>
      <a:lvl1pPr marL="0" algn="l" defTabSz="685734" rtl="0" eaLnBrk="1" latinLnBrk="0" hangingPunct="1">
        <a:defRPr sz="1351" kern="1200">
          <a:solidFill>
            <a:schemeClr val="tx1"/>
          </a:solidFill>
          <a:latin typeface="+mn-lt"/>
          <a:ea typeface="+mn-ea"/>
          <a:cs typeface="+mn-cs"/>
        </a:defRPr>
      </a:lvl1pPr>
      <a:lvl2pPr marL="342866" algn="l" defTabSz="685734" rtl="0" eaLnBrk="1" latinLnBrk="0" hangingPunct="1">
        <a:defRPr sz="1351" kern="1200">
          <a:solidFill>
            <a:schemeClr val="tx1"/>
          </a:solidFill>
          <a:latin typeface="+mn-lt"/>
          <a:ea typeface="+mn-ea"/>
          <a:cs typeface="+mn-cs"/>
        </a:defRPr>
      </a:lvl2pPr>
      <a:lvl3pPr marL="685734" algn="l" defTabSz="685734" rtl="0" eaLnBrk="1" latinLnBrk="0" hangingPunct="1">
        <a:defRPr sz="1351" kern="1200">
          <a:solidFill>
            <a:schemeClr val="tx1"/>
          </a:solidFill>
          <a:latin typeface="+mn-lt"/>
          <a:ea typeface="+mn-ea"/>
          <a:cs typeface="+mn-cs"/>
        </a:defRPr>
      </a:lvl3pPr>
      <a:lvl4pPr marL="1028598" algn="l" defTabSz="685734" rtl="0" eaLnBrk="1" latinLnBrk="0" hangingPunct="1">
        <a:defRPr sz="1351" kern="1200">
          <a:solidFill>
            <a:schemeClr val="tx1"/>
          </a:solidFill>
          <a:latin typeface="+mn-lt"/>
          <a:ea typeface="+mn-ea"/>
          <a:cs typeface="+mn-cs"/>
        </a:defRPr>
      </a:lvl4pPr>
      <a:lvl5pPr marL="1371464" algn="l" defTabSz="685734" rtl="0" eaLnBrk="1" latinLnBrk="0" hangingPunct="1">
        <a:defRPr sz="1351" kern="1200">
          <a:solidFill>
            <a:schemeClr val="tx1"/>
          </a:solidFill>
          <a:latin typeface="+mn-lt"/>
          <a:ea typeface="+mn-ea"/>
          <a:cs typeface="+mn-cs"/>
        </a:defRPr>
      </a:lvl5pPr>
      <a:lvl6pPr marL="1714329" algn="l" defTabSz="685734" rtl="0" eaLnBrk="1" latinLnBrk="0" hangingPunct="1">
        <a:defRPr sz="1351" kern="1200">
          <a:solidFill>
            <a:schemeClr val="tx1"/>
          </a:solidFill>
          <a:latin typeface="+mn-lt"/>
          <a:ea typeface="+mn-ea"/>
          <a:cs typeface="+mn-cs"/>
        </a:defRPr>
      </a:lvl6pPr>
      <a:lvl7pPr marL="2057195" algn="l" defTabSz="685734" rtl="0" eaLnBrk="1" latinLnBrk="0" hangingPunct="1">
        <a:defRPr sz="1351" kern="1200">
          <a:solidFill>
            <a:schemeClr val="tx1"/>
          </a:solidFill>
          <a:latin typeface="+mn-lt"/>
          <a:ea typeface="+mn-ea"/>
          <a:cs typeface="+mn-cs"/>
        </a:defRPr>
      </a:lvl7pPr>
      <a:lvl8pPr marL="2400060" algn="l" defTabSz="685734" rtl="0" eaLnBrk="1" latinLnBrk="0" hangingPunct="1">
        <a:defRPr sz="1351" kern="1200">
          <a:solidFill>
            <a:schemeClr val="tx1"/>
          </a:solidFill>
          <a:latin typeface="+mn-lt"/>
          <a:ea typeface="+mn-ea"/>
          <a:cs typeface="+mn-cs"/>
        </a:defRPr>
      </a:lvl8pPr>
      <a:lvl9pPr marL="2742926" algn="l" defTabSz="685734"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E185-9C9E-6441-ADE8-D7202F3F0686}"/>
              </a:ext>
            </a:extLst>
          </p:cNvPr>
          <p:cNvSpPr>
            <a:spLocks noGrp="1"/>
          </p:cNvSpPr>
          <p:nvPr>
            <p:ph type="ctrTitle"/>
          </p:nvPr>
        </p:nvSpPr>
        <p:spPr>
          <a:xfrm>
            <a:off x="914400" y="2413002"/>
            <a:ext cx="10363200" cy="1470025"/>
          </a:xfrm>
        </p:spPr>
        <p:txBody>
          <a:bodyPr/>
          <a:lstStyle/>
          <a:p>
            <a:r>
              <a:rPr lang="en-US" sz="4800" b="1" dirty="0">
                <a:latin typeface="Georgia" panose="02040502050405020303" pitchFamily="18" charset="0"/>
                <a:ea typeface="Verdana" panose="020B0604030504040204" pitchFamily="34" charset="0"/>
                <a:cs typeface="Arial" panose="020B0604020202020204" pitchFamily="34" charset="0"/>
              </a:rPr>
              <a:t>Camden Chancellor’s Report to the University Senate</a:t>
            </a:r>
            <a:endParaRPr lang="en-US" sz="4800" dirty="0">
              <a:latin typeface="Georgia" panose="02040502050405020303" pitchFamily="18" charset="0"/>
            </a:endParaRPr>
          </a:p>
        </p:txBody>
      </p:sp>
      <p:sp>
        <p:nvSpPr>
          <p:cNvPr id="3" name="Subtitle 2">
            <a:extLst>
              <a:ext uri="{FF2B5EF4-FFF2-40B4-BE49-F238E27FC236}">
                <a16:creationId xmlns:a16="http://schemas.microsoft.com/office/drawing/2014/main" id="{B491E137-6ABB-AC40-9C54-B5E243EFBCA3}"/>
              </a:ext>
            </a:extLst>
          </p:cNvPr>
          <p:cNvSpPr>
            <a:spLocks noGrp="1"/>
          </p:cNvSpPr>
          <p:nvPr>
            <p:ph type="subTitle" idx="1"/>
          </p:nvPr>
        </p:nvSpPr>
        <p:spPr>
          <a:xfrm>
            <a:off x="1828800" y="4114800"/>
            <a:ext cx="8534400" cy="752856"/>
          </a:xfrm>
        </p:spPr>
        <p:txBody>
          <a:bodyPr/>
          <a:lstStyle/>
          <a:p>
            <a:r>
              <a:rPr lang="en-US" sz="3733" dirty="0">
                <a:ea typeface="Verdana" panose="020B0604030504040204" pitchFamily="34" charset="0"/>
                <a:cs typeface="Arial" panose="020B0604020202020204" pitchFamily="34" charset="0"/>
              </a:rPr>
              <a:t>Fri</a:t>
            </a:r>
            <a:r>
              <a:rPr lang="en-US" sz="3733" dirty="0">
                <a:latin typeface="Source Sans Pro" panose="020B0503030403020204" pitchFamily="34" charset="0"/>
                <a:ea typeface="Verdana" panose="020B0604030504040204" pitchFamily="34" charset="0"/>
                <a:cs typeface="Arial" panose="020B0604020202020204" pitchFamily="34" charset="0"/>
              </a:rPr>
              <a:t>day, April 29, 2022</a:t>
            </a:r>
            <a:endParaRPr lang="en-US" sz="3733" dirty="0">
              <a:latin typeface="Source Sans Pro" panose="020B0503030403020204" pitchFamily="34" charset="0"/>
            </a:endParaRPr>
          </a:p>
        </p:txBody>
      </p:sp>
    </p:spTree>
    <p:extLst>
      <p:ext uri="{BB962C8B-B14F-4D97-AF65-F5344CB8AC3E}">
        <p14:creationId xmlns:p14="http://schemas.microsoft.com/office/powerpoint/2010/main" val="142651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2BDED8-FF61-FE4D-983C-BE3089A087C2}"/>
              </a:ext>
            </a:extLst>
          </p:cNvPr>
          <p:cNvSpPr txBox="1">
            <a:spLocks/>
          </p:cNvSpPr>
          <p:nvPr/>
        </p:nvSpPr>
        <p:spPr bwMode="auto">
          <a:xfrm>
            <a:off x="529389" y="1905000"/>
            <a:ext cx="1113322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spcBef>
                <a:spcPts val="1500"/>
              </a:spcBef>
              <a:buFontTx/>
              <a:buNone/>
            </a:pPr>
            <a:r>
              <a:rPr lang="en-US" sz="6000" b="1" kern="0" dirty="0">
                <a:solidFill>
                  <a:srgbClr val="CC0033"/>
                </a:solidFill>
                <a:latin typeface="Oswald" pitchFamily="2" charset="77"/>
              </a:rPr>
              <a:t>125</a:t>
            </a:r>
            <a:r>
              <a:rPr lang="en-US" kern="0" dirty="0">
                <a:latin typeface="Source Sans Pro" panose="020B0503030403020204" pitchFamily="34" charset="0"/>
              </a:rPr>
              <a:t> </a:t>
            </a:r>
            <a:r>
              <a:rPr lang="en-US" sz="2400" kern="0" dirty="0">
                <a:solidFill>
                  <a:schemeClr val="tx1"/>
                </a:solidFill>
                <a:latin typeface="Georgia" panose="02040502050405020303" pitchFamily="18" charset="0"/>
              </a:rPr>
              <a:t>engaged civic learning courses </a:t>
            </a:r>
          </a:p>
          <a:p>
            <a:pPr marL="0" indent="0" defTabSz="914400">
              <a:spcBef>
                <a:spcPts val="1500"/>
              </a:spcBef>
              <a:buFontTx/>
              <a:buNone/>
            </a:pPr>
            <a:r>
              <a:rPr lang="en-US" sz="6000" b="1" kern="0" dirty="0">
                <a:solidFill>
                  <a:srgbClr val="CC0033"/>
                </a:solidFill>
                <a:latin typeface="Oswald" pitchFamily="2" charset="77"/>
              </a:rPr>
              <a:t>111</a:t>
            </a:r>
            <a:r>
              <a:rPr lang="en-US" kern="0" dirty="0">
                <a:latin typeface="Source Sans Pro" panose="020B0503030403020204" pitchFamily="34" charset="0"/>
              </a:rPr>
              <a:t> </a:t>
            </a:r>
            <a:r>
              <a:rPr lang="en-US" sz="2400" kern="0" dirty="0">
                <a:solidFill>
                  <a:schemeClr val="tx1"/>
                </a:solidFill>
                <a:latin typeface="Georgia" panose="02040502050405020303" pitchFamily="18" charset="0"/>
              </a:rPr>
              <a:t>trained faculty fellows who teach engaged civic learning courses</a:t>
            </a:r>
          </a:p>
          <a:p>
            <a:pPr marL="0" indent="0" defTabSz="914400">
              <a:spcBef>
                <a:spcPts val="1500"/>
              </a:spcBef>
              <a:buFontTx/>
              <a:buNone/>
            </a:pPr>
            <a:r>
              <a:rPr lang="en-US" sz="6000" b="1" kern="0" dirty="0">
                <a:solidFill>
                  <a:srgbClr val="CC0033"/>
                </a:solidFill>
                <a:latin typeface="Oswald" pitchFamily="2" charset="77"/>
              </a:rPr>
              <a:t>530</a:t>
            </a:r>
            <a:r>
              <a:rPr lang="en-US" kern="0" dirty="0">
                <a:latin typeface="Source Sans Pro" panose="020B0503030403020204" pitchFamily="34" charset="0"/>
              </a:rPr>
              <a:t> </a:t>
            </a:r>
            <a:r>
              <a:rPr lang="en-US" sz="2400" kern="0" dirty="0">
                <a:solidFill>
                  <a:schemeClr val="tx1"/>
                </a:solidFill>
                <a:latin typeface="Georgia" panose="02040502050405020303" pitchFamily="18" charset="0"/>
              </a:rPr>
              <a:t>students in grades 3–12 are currently being served</a:t>
            </a:r>
          </a:p>
          <a:p>
            <a:pPr marL="0" indent="0" defTabSz="914400">
              <a:spcBef>
                <a:spcPts val="1500"/>
              </a:spcBef>
              <a:buFontTx/>
              <a:buNone/>
            </a:pPr>
            <a:r>
              <a:rPr lang="en-US" sz="6000" b="1" kern="0" dirty="0">
                <a:solidFill>
                  <a:srgbClr val="CC0033"/>
                </a:solidFill>
                <a:latin typeface="Oswald" pitchFamily="2" charset="77"/>
              </a:rPr>
              <a:t>300,000</a:t>
            </a:r>
            <a:r>
              <a:rPr lang="en-US" kern="0" dirty="0">
                <a:latin typeface="Source Sans Pro" panose="020B0503030403020204" pitchFamily="34" charset="0"/>
              </a:rPr>
              <a:t> </a:t>
            </a:r>
            <a:r>
              <a:rPr lang="en-US" sz="2400" kern="0" dirty="0">
                <a:solidFill>
                  <a:schemeClr val="tx1"/>
                </a:solidFill>
                <a:latin typeface="Georgia" panose="02040502050405020303" pitchFamily="18" charset="0"/>
              </a:rPr>
              <a:t>hours spent by students in the community</a:t>
            </a:r>
          </a:p>
        </p:txBody>
      </p:sp>
      <p:sp>
        <p:nvSpPr>
          <p:cNvPr id="7" name="Title 1">
            <a:extLst>
              <a:ext uri="{FF2B5EF4-FFF2-40B4-BE49-F238E27FC236}">
                <a16:creationId xmlns:a16="http://schemas.microsoft.com/office/drawing/2014/main" id="{5ECCDD0A-841D-E64D-9DD5-71CDFBEF2D01}"/>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Civic Learning, Civic Leading </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470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7315200" y="2133600"/>
            <a:ext cx="3505200" cy="1828800"/>
          </a:xfrm>
        </p:spPr>
        <p:txBody>
          <a:bodyPr>
            <a:noAutofit/>
          </a:bodyPr>
          <a:lstStyle/>
          <a:p>
            <a:r>
              <a:rPr lang="en-US" sz="6000" b="1" dirty="0">
                <a:latin typeface="Georgia" panose="02040502050405020303" pitchFamily="18" charset="0"/>
                <a:cs typeface="Arial" panose="020B0604020202020204" pitchFamily="34" charset="0"/>
              </a:rPr>
              <a:t>Student</a:t>
            </a:r>
            <a:br>
              <a:rPr lang="en-US" sz="6000" b="1" dirty="0">
                <a:latin typeface="Georgia" panose="02040502050405020303" pitchFamily="18" charset="0"/>
                <a:cs typeface="Arial" panose="020B0604020202020204" pitchFamily="34" charset="0"/>
              </a:rPr>
            </a:br>
            <a:r>
              <a:rPr lang="en-US" sz="6000" b="1" dirty="0">
                <a:latin typeface="Georgia" panose="02040502050405020303" pitchFamily="18" charset="0"/>
                <a:cs typeface="Arial" panose="020B0604020202020204" pitchFamily="34" charset="0"/>
              </a:rPr>
              <a:t>Success</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207212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9EEDECA-D8DA-0548-8995-9594692B5439}"/>
              </a:ext>
            </a:extLst>
          </p:cNvPr>
          <p:cNvCxnSpPr>
            <a:cxnSpLocks/>
          </p:cNvCxnSpPr>
          <p:nvPr/>
        </p:nvCxnSpPr>
        <p:spPr>
          <a:xfrm>
            <a:off x="1295400" y="5463988"/>
            <a:ext cx="9601200"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98E6A11-9E3E-AD42-A6CD-36F8900C2830}"/>
              </a:ext>
            </a:extLst>
          </p:cNvPr>
          <p:cNvCxnSpPr>
            <a:cxnSpLocks/>
          </p:cNvCxnSpPr>
          <p:nvPr/>
        </p:nvCxnSpPr>
        <p:spPr>
          <a:xfrm>
            <a:off x="1295400" y="2209800"/>
            <a:ext cx="9601200"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4186518" y="2017661"/>
            <a:ext cx="3818965" cy="419147"/>
          </a:xfrm>
          <a:prstGeom prst="rect">
            <a:avLst/>
          </a:prstGeom>
          <a:solidFill>
            <a:schemeClr val="bg1"/>
          </a:solidFill>
          <a:ln>
            <a:noFill/>
          </a:ln>
        </p:spPr>
        <p:txBody>
          <a:bodyPr vert="horz" wrap="square" lIns="68580" tIns="34291" rIns="68580" bIns="34291"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algn="ctr" defTabSz="914354">
              <a:buNone/>
              <a:defRPr/>
            </a:pPr>
            <a:r>
              <a:rPr lang="en-US" sz="2100" b="1" kern="0" dirty="0">
                <a:solidFill>
                  <a:schemeClr val="tx1"/>
                </a:solidFill>
                <a:latin typeface="Source Sans Pro" panose="020B0503030403020204" pitchFamily="34" charset="0"/>
                <a:cs typeface="Arial" panose="020B0604020202020204" pitchFamily="34" charset="0"/>
              </a:rPr>
              <a:t>New Highs in Graduation Rates</a:t>
            </a:r>
          </a:p>
        </p:txBody>
      </p:sp>
      <p:sp>
        <p:nvSpPr>
          <p:cNvPr id="18" name="Content Placeholder 2"/>
          <p:cNvSpPr txBox="1">
            <a:spLocks/>
          </p:cNvSpPr>
          <p:nvPr/>
        </p:nvSpPr>
        <p:spPr bwMode="auto">
          <a:xfrm>
            <a:off x="4300818" y="5271225"/>
            <a:ext cx="3590365" cy="419147"/>
          </a:xfrm>
          <a:prstGeom prst="rect">
            <a:avLst/>
          </a:prstGeom>
          <a:solidFill>
            <a:schemeClr val="bg1"/>
          </a:solidFill>
          <a:ln>
            <a:noFill/>
          </a:ln>
        </p:spPr>
        <p:txBody>
          <a:bodyPr vert="horz" wrap="square" lIns="68580" tIns="34291" rIns="68580" bIns="34291"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algn="ctr" defTabSz="914354">
              <a:buNone/>
              <a:defRPr/>
            </a:pPr>
            <a:r>
              <a:rPr lang="en-US" sz="2100" b="1" kern="0" dirty="0">
                <a:solidFill>
                  <a:schemeClr val="tx1"/>
                </a:solidFill>
                <a:latin typeface="Source Sans Pro" panose="020B0503030403020204" pitchFamily="34" charset="0"/>
                <a:cs typeface="Arial" panose="020B0604020202020204" pitchFamily="34" charset="0"/>
              </a:rPr>
              <a:t>All Undergraduate Students</a:t>
            </a:r>
          </a:p>
        </p:txBody>
      </p:sp>
      <p:sp>
        <p:nvSpPr>
          <p:cNvPr id="19" name="Title 1">
            <a:extLst>
              <a:ext uri="{FF2B5EF4-FFF2-40B4-BE49-F238E27FC236}">
                <a16:creationId xmlns:a16="http://schemas.microsoft.com/office/drawing/2014/main" id="{5D4F1729-B426-2B45-B929-2EC21F0D67F1}"/>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Student Success</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
        <p:nvSpPr>
          <p:cNvPr id="20" name="Content Placeholder 5">
            <a:extLst>
              <a:ext uri="{FF2B5EF4-FFF2-40B4-BE49-F238E27FC236}">
                <a16:creationId xmlns:a16="http://schemas.microsoft.com/office/drawing/2014/main" id="{CA6DEC43-F87F-234E-99B2-CFE0D293FB06}"/>
              </a:ext>
            </a:extLst>
          </p:cNvPr>
          <p:cNvSpPr txBox="1">
            <a:spLocks/>
          </p:cNvSpPr>
          <p:nvPr/>
        </p:nvSpPr>
        <p:spPr bwMode="auto">
          <a:xfrm>
            <a:off x="3437570" y="2592354"/>
            <a:ext cx="2658430"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Four-Year</a:t>
            </a:r>
          </a:p>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Graduation Rate</a:t>
            </a:r>
          </a:p>
        </p:txBody>
      </p:sp>
      <p:sp>
        <p:nvSpPr>
          <p:cNvPr id="21" name="TextBox 20">
            <a:extLst>
              <a:ext uri="{FF2B5EF4-FFF2-40B4-BE49-F238E27FC236}">
                <a16:creationId xmlns:a16="http://schemas.microsoft.com/office/drawing/2014/main" id="{7B43237C-C3F7-8943-9B5A-75AA5A93FB44}"/>
              </a:ext>
            </a:extLst>
          </p:cNvPr>
          <p:cNvSpPr txBox="1"/>
          <p:nvPr/>
        </p:nvSpPr>
        <p:spPr>
          <a:xfrm>
            <a:off x="1371599" y="2556570"/>
            <a:ext cx="1905625" cy="1015663"/>
          </a:xfrm>
          <a:prstGeom prst="rect">
            <a:avLst/>
          </a:prstGeom>
          <a:noFill/>
        </p:spPr>
        <p:txBody>
          <a:bodyPr wrap="square" rtlCol="0">
            <a:spAutoFit/>
          </a:bodyPr>
          <a:lstStyle/>
          <a:p>
            <a:pPr algn="r"/>
            <a:r>
              <a:rPr lang="en-US" sz="6000" b="1" dirty="0">
                <a:solidFill>
                  <a:srgbClr val="CC0033"/>
                </a:solidFill>
                <a:latin typeface="Oswald" pitchFamily="2" charset="77"/>
              </a:rPr>
              <a:t>41%</a:t>
            </a:r>
          </a:p>
        </p:txBody>
      </p:sp>
      <p:sp>
        <p:nvSpPr>
          <p:cNvPr id="22" name="Content Placeholder 5">
            <a:extLst>
              <a:ext uri="{FF2B5EF4-FFF2-40B4-BE49-F238E27FC236}">
                <a16:creationId xmlns:a16="http://schemas.microsoft.com/office/drawing/2014/main" id="{8BB0AF3C-FFB8-3243-82A9-712F64C86B63}"/>
              </a:ext>
            </a:extLst>
          </p:cNvPr>
          <p:cNvSpPr txBox="1">
            <a:spLocks/>
          </p:cNvSpPr>
          <p:nvPr/>
        </p:nvSpPr>
        <p:spPr bwMode="auto">
          <a:xfrm>
            <a:off x="8197829" y="2592354"/>
            <a:ext cx="2658430"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Six-Year</a:t>
            </a:r>
          </a:p>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Graduation Rate</a:t>
            </a:r>
          </a:p>
        </p:txBody>
      </p:sp>
      <p:sp>
        <p:nvSpPr>
          <p:cNvPr id="23" name="TextBox 22">
            <a:extLst>
              <a:ext uri="{FF2B5EF4-FFF2-40B4-BE49-F238E27FC236}">
                <a16:creationId xmlns:a16="http://schemas.microsoft.com/office/drawing/2014/main" id="{5E9BB1A2-CBFD-BB4C-9743-EFB4661A9F31}"/>
              </a:ext>
            </a:extLst>
          </p:cNvPr>
          <p:cNvSpPr txBox="1"/>
          <p:nvPr/>
        </p:nvSpPr>
        <p:spPr>
          <a:xfrm>
            <a:off x="6131858" y="2556570"/>
            <a:ext cx="1905625" cy="1015663"/>
          </a:xfrm>
          <a:prstGeom prst="rect">
            <a:avLst/>
          </a:prstGeom>
          <a:noFill/>
        </p:spPr>
        <p:txBody>
          <a:bodyPr wrap="square" rtlCol="0">
            <a:spAutoFit/>
          </a:bodyPr>
          <a:lstStyle/>
          <a:p>
            <a:pPr algn="r"/>
            <a:r>
              <a:rPr lang="en-US" sz="6000" b="1" dirty="0">
                <a:solidFill>
                  <a:srgbClr val="CC0033"/>
                </a:solidFill>
                <a:latin typeface="Oswald" pitchFamily="2" charset="77"/>
              </a:rPr>
              <a:t>65%</a:t>
            </a:r>
          </a:p>
        </p:txBody>
      </p:sp>
      <p:sp>
        <p:nvSpPr>
          <p:cNvPr id="24" name="Content Placeholder 5">
            <a:extLst>
              <a:ext uri="{FF2B5EF4-FFF2-40B4-BE49-F238E27FC236}">
                <a16:creationId xmlns:a16="http://schemas.microsoft.com/office/drawing/2014/main" id="{3B92E961-65F4-454F-BE5A-D1C1C746E404}"/>
              </a:ext>
            </a:extLst>
          </p:cNvPr>
          <p:cNvSpPr txBox="1">
            <a:spLocks/>
          </p:cNvSpPr>
          <p:nvPr/>
        </p:nvSpPr>
        <p:spPr bwMode="auto">
          <a:xfrm>
            <a:off x="3437570" y="4179107"/>
            <a:ext cx="2658430"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Receive</a:t>
            </a:r>
          </a:p>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Financial Aid</a:t>
            </a:r>
          </a:p>
        </p:txBody>
      </p:sp>
      <p:sp>
        <p:nvSpPr>
          <p:cNvPr id="25" name="TextBox 24">
            <a:extLst>
              <a:ext uri="{FF2B5EF4-FFF2-40B4-BE49-F238E27FC236}">
                <a16:creationId xmlns:a16="http://schemas.microsoft.com/office/drawing/2014/main" id="{2A46E4B6-78CB-1142-AE97-2333DC49815A}"/>
              </a:ext>
            </a:extLst>
          </p:cNvPr>
          <p:cNvSpPr txBox="1"/>
          <p:nvPr/>
        </p:nvSpPr>
        <p:spPr>
          <a:xfrm>
            <a:off x="1371599" y="4143323"/>
            <a:ext cx="1905625" cy="1015663"/>
          </a:xfrm>
          <a:prstGeom prst="rect">
            <a:avLst/>
          </a:prstGeom>
          <a:noFill/>
        </p:spPr>
        <p:txBody>
          <a:bodyPr wrap="square" rtlCol="0">
            <a:spAutoFit/>
          </a:bodyPr>
          <a:lstStyle/>
          <a:p>
            <a:pPr algn="r"/>
            <a:r>
              <a:rPr lang="en-US" sz="6000" b="1" dirty="0">
                <a:solidFill>
                  <a:srgbClr val="CC0033"/>
                </a:solidFill>
                <a:latin typeface="Oswald" pitchFamily="2" charset="77"/>
              </a:rPr>
              <a:t>94%</a:t>
            </a:r>
          </a:p>
        </p:txBody>
      </p:sp>
      <p:sp>
        <p:nvSpPr>
          <p:cNvPr id="26" name="Content Placeholder 5">
            <a:extLst>
              <a:ext uri="{FF2B5EF4-FFF2-40B4-BE49-F238E27FC236}">
                <a16:creationId xmlns:a16="http://schemas.microsoft.com/office/drawing/2014/main" id="{EBD3656F-8C4E-3742-B485-69E1334FCB20}"/>
              </a:ext>
            </a:extLst>
          </p:cNvPr>
          <p:cNvSpPr txBox="1">
            <a:spLocks/>
          </p:cNvSpPr>
          <p:nvPr/>
        </p:nvSpPr>
        <p:spPr bwMode="auto">
          <a:xfrm>
            <a:off x="8238170" y="4368824"/>
            <a:ext cx="2658430" cy="4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Average GPA</a:t>
            </a:r>
          </a:p>
        </p:txBody>
      </p:sp>
      <p:sp>
        <p:nvSpPr>
          <p:cNvPr id="27" name="TextBox 26">
            <a:extLst>
              <a:ext uri="{FF2B5EF4-FFF2-40B4-BE49-F238E27FC236}">
                <a16:creationId xmlns:a16="http://schemas.microsoft.com/office/drawing/2014/main" id="{B89E1F49-8120-8844-B6BE-F5DFC8FE0249}"/>
              </a:ext>
            </a:extLst>
          </p:cNvPr>
          <p:cNvSpPr txBox="1"/>
          <p:nvPr/>
        </p:nvSpPr>
        <p:spPr>
          <a:xfrm>
            <a:off x="6172199" y="4143323"/>
            <a:ext cx="1905625" cy="1015663"/>
          </a:xfrm>
          <a:prstGeom prst="rect">
            <a:avLst/>
          </a:prstGeom>
          <a:noFill/>
        </p:spPr>
        <p:txBody>
          <a:bodyPr wrap="square" rtlCol="0">
            <a:spAutoFit/>
          </a:bodyPr>
          <a:lstStyle/>
          <a:p>
            <a:pPr algn="r"/>
            <a:r>
              <a:rPr lang="en-US" sz="6000" b="1" dirty="0">
                <a:solidFill>
                  <a:srgbClr val="CC0033"/>
                </a:solidFill>
                <a:latin typeface="Oswald" pitchFamily="2" charset="77"/>
              </a:rPr>
              <a:t>3.19</a:t>
            </a:r>
          </a:p>
        </p:txBody>
      </p:sp>
      <p:sp>
        <p:nvSpPr>
          <p:cNvPr id="28" name="Content Placeholder 5">
            <a:extLst>
              <a:ext uri="{FF2B5EF4-FFF2-40B4-BE49-F238E27FC236}">
                <a16:creationId xmlns:a16="http://schemas.microsoft.com/office/drawing/2014/main" id="{C0DDCE29-6987-514B-979A-082A4A5E4AF8}"/>
              </a:ext>
            </a:extLst>
          </p:cNvPr>
          <p:cNvSpPr txBox="1">
            <a:spLocks/>
          </p:cNvSpPr>
          <p:nvPr/>
        </p:nvSpPr>
        <p:spPr bwMode="auto">
          <a:xfrm>
            <a:off x="4876800" y="5766153"/>
            <a:ext cx="4038600"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Baseline Retention Rates for</a:t>
            </a:r>
          </a:p>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First-to-Second Years</a:t>
            </a:r>
          </a:p>
        </p:txBody>
      </p:sp>
      <p:sp>
        <p:nvSpPr>
          <p:cNvPr id="29" name="TextBox 28">
            <a:extLst>
              <a:ext uri="{FF2B5EF4-FFF2-40B4-BE49-F238E27FC236}">
                <a16:creationId xmlns:a16="http://schemas.microsoft.com/office/drawing/2014/main" id="{8C36C32A-CF86-9B40-9BFC-1C015179762F}"/>
              </a:ext>
            </a:extLst>
          </p:cNvPr>
          <p:cNvSpPr txBox="1"/>
          <p:nvPr/>
        </p:nvSpPr>
        <p:spPr>
          <a:xfrm>
            <a:off x="2810829" y="5730369"/>
            <a:ext cx="1905625" cy="1015663"/>
          </a:xfrm>
          <a:prstGeom prst="rect">
            <a:avLst/>
          </a:prstGeom>
          <a:noFill/>
        </p:spPr>
        <p:txBody>
          <a:bodyPr wrap="square" rtlCol="0">
            <a:spAutoFit/>
          </a:bodyPr>
          <a:lstStyle/>
          <a:p>
            <a:pPr algn="r"/>
            <a:r>
              <a:rPr lang="en-US" sz="6000" b="1" dirty="0">
                <a:solidFill>
                  <a:srgbClr val="CC0033"/>
                </a:solidFill>
                <a:latin typeface="Oswald" pitchFamily="2" charset="77"/>
              </a:rPr>
              <a:t>71%</a:t>
            </a:r>
          </a:p>
        </p:txBody>
      </p:sp>
      <p:cxnSp>
        <p:nvCxnSpPr>
          <p:cNvPr id="30" name="Straight Connector 29">
            <a:extLst>
              <a:ext uri="{FF2B5EF4-FFF2-40B4-BE49-F238E27FC236}">
                <a16:creationId xmlns:a16="http://schemas.microsoft.com/office/drawing/2014/main" id="{710A2156-8313-E347-8C4D-8885988E4D65}"/>
              </a:ext>
            </a:extLst>
          </p:cNvPr>
          <p:cNvCxnSpPr>
            <a:cxnSpLocks/>
          </p:cNvCxnSpPr>
          <p:nvPr/>
        </p:nvCxnSpPr>
        <p:spPr>
          <a:xfrm>
            <a:off x="1295400" y="3810000"/>
            <a:ext cx="9601200"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4475630" y="3644760"/>
            <a:ext cx="3240741" cy="419147"/>
          </a:xfrm>
          <a:prstGeom prst="rect">
            <a:avLst/>
          </a:prstGeom>
          <a:solidFill>
            <a:schemeClr val="bg1"/>
          </a:solidFill>
          <a:ln>
            <a:noFill/>
          </a:ln>
        </p:spPr>
        <p:txBody>
          <a:bodyPr vert="horz" wrap="square" lIns="68580" tIns="34291" rIns="68580" bIns="34291"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algn="ctr" defTabSz="914354">
              <a:buNone/>
              <a:defRPr/>
            </a:pPr>
            <a:r>
              <a:rPr lang="en-US" sz="2100" b="1" kern="0" dirty="0">
                <a:solidFill>
                  <a:schemeClr val="tx1"/>
                </a:solidFill>
                <a:latin typeface="Source Sans Pro" panose="020B0503030403020204" pitchFamily="34" charset="0"/>
                <a:cs typeface="Arial" panose="020B0604020202020204" pitchFamily="34" charset="0"/>
              </a:rPr>
              <a:t>First-Generation Students</a:t>
            </a:r>
          </a:p>
        </p:txBody>
      </p:sp>
    </p:spTree>
    <p:extLst>
      <p:ext uri="{BB962C8B-B14F-4D97-AF65-F5344CB8AC3E}">
        <p14:creationId xmlns:p14="http://schemas.microsoft.com/office/powerpoint/2010/main" val="414614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858000" y="2133600"/>
            <a:ext cx="4343400" cy="1828800"/>
          </a:xfrm>
        </p:spPr>
        <p:txBody>
          <a:bodyPr>
            <a:noAutofit/>
          </a:bodyPr>
          <a:lstStyle/>
          <a:p>
            <a:r>
              <a:rPr lang="en-US" sz="6000" b="1" dirty="0">
                <a:latin typeface="Georgia" panose="02040502050405020303" pitchFamily="18" charset="0"/>
                <a:cs typeface="Arial" panose="020B0604020202020204" pitchFamily="34" charset="0"/>
              </a:rPr>
              <a:t>FY2023</a:t>
            </a:r>
            <a:br>
              <a:rPr lang="en-US" sz="6000" b="1" dirty="0">
                <a:latin typeface="Georgia" panose="02040502050405020303" pitchFamily="18" charset="0"/>
                <a:cs typeface="Arial" panose="020B0604020202020204" pitchFamily="34" charset="0"/>
              </a:rPr>
            </a:br>
            <a:r>
              <a:rPr lang="en-US" sz="6000" b="1" dirty="0">
                <a:latin typeface="Georgia" panose="02040502050405020303" pitchFamily="18" charset="0"/>
                <a:cs typeface="Arial" panose="020B0604020202020204" pitchFamily="34" charset="0"/>
              </a:rPr>
              <a:t>Initiatives</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75556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524000"/>
            <a:ext cx="1089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rgbClr val="5F5F5F"/>
                </a:solidFill>
                <a:latin typeface="+mn-lt"/>
                <a:ea typeface="+mn-ea"/>
                <a:cs typeface="+mn-cs"/>
              </a:defRPr>
            </a:lvl1pPr>
            <a:lvl2pPr marL="742950" indent="-285750" algn="l" rtl="0" eaLnBrk="1" fontAlgn="base" hangingPunct="1">
              <a:spcBef>
                <a:spcPct val="20000"/>
              </a:spcBef>
              <a:spcAft>
                <a:spcPct val="0"/>
              </a:spcAft>
              <a:buChar char="–"/>
              <a:defRPr>
                <a:solidFill>
                  <a:srgbClr val="5F5F5F"/>
                </a:solidFill>
                <a:latin typeface="+mn-lt"/>
              </a:defRPr>
            </a:lvl2pPr>
            <a:lvl3pPr marL="1143000" indent="-228600" algn="l" rtl="0" eaLnBrk="1" fontAlgn="base" hangingPunct="1">
              <a:spcBef>
                <a:spcPct val="20000"/>
              </a:spcBef>
              <a:spcAft>
                <a:spcPct val="0"/>
              </a:spcAft>
              <a:buChar char="•"/>
              <a:defRPr sz="1600">
                <a:solidFill>
                  <a:srgbClr val="5F5F5F"/>
                </a:solidFill>
                <a:latin typeface="+mn-lt"/>
              </a:defRPr>
            </a:lvl3pPr>
            <a:lvl4pPr marL="1600200" indent="-228600" algn="l" rtl="0" eaLnBrk="1" fontAlgn="base" hangingPunct="1">
              <a:spcBef>
                <a:spcPct val="20000"/>
              </a:spcBef>
              <a:spcAft>
                <a:spcPct val="0"/>
              </a:spcAft>
              <a:buChar char="–"/>
              <a:defRPr sz="1400">
                <a:solidFill>
                  <a:srgbClr val="5F5F5F"/>
                </a:solidFill>
                <a:latin typeface="+mn-lt"/>
              </a:defRPr>
            </a:lvl4pPr>
            <a:lvl5pPr marL="2057400" indent="-228600" algn="l" rtl="0" eaLnBrk="1" fontAlgn="base" hangingPunct="1">
              <a:spcBef>
                <a:spcPct val="20000"/>
              </a:spcBef>
              <a:spcAft>
                <a:spcPct val="0"/>
              </a:spcAft>
              <a:buChar char="»"/>
              <a:defRPr sz="1400">
                <a:solidFill>
                  <a:srgbClr val="5F5F5F"/>
                </a:solidFill>
                <a:latin typeface="+mn-lt"/>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r>
              <a:rPr lang="en-US" sz="2400" b="1" dirty="0">
                <a:solidFill>
                  <a:schemeClr val="tx1"/>
                </a:solidFill>
                <a:latin typeface="Source Sans Pro" panose="020B0503030403020204" pitchFamily="34" charset="0"/>
              </a:rPr>
              <a:t>Community Partnerships</a:t>
            </a:r>
          </a:p>
          <a:p>
            <a:pPr lvl="1"/>
            <a:r>
              <a:rPr lang="en-US" sz="2000" dirty="0">
                <a:solidFill>
                  <a:schemeClr val="tx1"/>
                </a:solidFill>
                <a:latin typeface="Source Sans Pro" panose="020B0503030403020204" pitchFamily="34" charset="0"/>
              </a:rPr>
              <a:t>Rutgers‒Camden and the City of Camden Partner to Create New Chancellor Mayoral Internship Program</a:t>
            </a:r>
          </a:p>
          <a:p>
            <a:pPr lvl="1"/>
            <a:r>
              <a:rPr lang="en-US" sz="2000" dirty="0">
                <a:solidFill>
                  <a:schemeClr val="tx1"/>
                </a:solidFill>
                <a:latin typeface="Source Sans Pro" panose="020B0503030403020204" pitchFamily="34" charset="0"/>
              </a:rPr>
              <a:t>Rutgers–Camden and Camden County College Create L.P.N. to R.N. to B.S.N. Pipeline with School of Nursing</a:t>
            </a:r>
          </a:p>
          <a:p>
            <a:pPr lvl="1"/>
            <a:r>
              <a:rPr lang="en-US" sz="2000" dirty="0">
                <a:solidFill>
                  <a:schemeClr val="tx1"/>
                </a:solidFill>
                <a:latin typeface="Source Sans Pro" panose="020B0503030403020204" pitchFamily="34" charset="0"/>
              </a:rPr>
              <a:t>Congress Allocates $234,000 to Rutgers–Camden Program Benefitting K–12 Students of Color Impacted by the Pandemic</a:t>
            </a:r>
          </a:p>
          <a:p>
            <a:r>
              <a:rPr lang="en-US" sz="2400" b="1" dirty="0">
                <a:solidFill>
                  <a:schemeClr val="tx1"/>
                </a:solidFill>
                <a:latin typeface="Source Sans Pro" panose="020B0503030403020204" pitchFamily="34" charset="0"/>
              </a:rPr>
              <a:t>Increase Global Footprint</a:t>
            </a:r>
            <a:endParaRPr lang="en-US" sz="2000" dirty="0">
              <a:solidFill>
                <a:schemeClr val="tx1"/>
              </a:solidFill>
              <a:latin typeface="Source Sans Pro" panose="020B0503030403020204" pitchFamily="34" charset="0"/>
            </a:endParaRPr>
          </a:p>
          <a:p>
            <a:pPr lvl="1"/>
            <a:r>
              <a:rPr lang="en-US" sz="2000" dirty="0">
                <a:solidFill>
                  <a:schemeClr val="tx1"/>
                </a:solidFill>
                <a:latin typeface="Source Sans Pro" panose="020B0503030403020204" pitchFamily="34" charset="0"/>
              </a:rPr>
              <a:t>Engagement with Cairo, Egypt</a:t>
            </a:r>
          </a:p>
          <a:p>
            <a:pPr lvl="1"/>
            <a:r>
              <a:rPr lang="en-US" sz="2000" dirty="0">
                <a:solidFill>
                  <a:schemeClr val="tx1"/>
                </a:solidFill>
                <a:latin typeface="Source Sans Pro" panose="020B0503030403020204" pitchFamily="34" charset="0"/>
              </a:rPr>
              <a:t>Engagement with Cape Town and Johannesburg, South Africa</a:t>
            </a:r>
          </a:p>
          <a:p>
            <a:pPr lvl="2"/>
            <a:r>
              <a:rPr lang="en-US" sz="2000" dirty="0">
                <a:solidFill>
                  <a:schemeClr val="tx1"/>
                </a:solidFill>
                <a:latin typeface="Source Sans Pro" panose="020B0503030403020204" pitchFamily="34" charset="0"/>
              </a:rPr>
              <a:t>July 2021 – to date</a:t>
            </a:r>
          </a:p>
          <a:p>
            <a:pPr lvl="1"/>
            <a:r>
              <a:rPr lang="en-US" sz="2000" dirty="0">
                <a:solidFill>
                  <a:schemeClr val="tx1"/>
                </a:solidFill>
                <a:latin typeface="Source Sans Pro" panose="020B0503030403020204" pitchFamily="34" charset="0"/>
              </a:rPr>
              <a:t>Engagement with </a:t>
            </a:r>
            <a:r>
              <a:rPr lang="en-US" sz="2000">
                <a:solidFill>
                  <a:schemeClr val="tx1"/>
                </a:solidFill>
                <a:latin typeface="Source Sans Pro" panose="020B0503030403020204" pitchFamily="34" charset="0"/>
              </a:rPr>
              <a:t>Brazil and Paraguay</a:t>
            </a:r>
            <a:r>
              <a:rPr lang="en-US" sz="2000" dirty="0">
                <a:solidFill>
                  <a:schemeClr val="tx1"/>
                </a:solidFill>
                <a:latin typeface="Source Sans Pro" panose="020B0503030403020204" pitchFamily="34" charset="0"/>
              </a:rPr>
              <a:t>, South America</a:t>
            </a:r>
          </a:p>
        </p:txBody>
      </p:sp>
      <p:sp>
        <p:nvSpPr>
          <p:cNvPr id="5" name="Title 1">
            <a:extLst>
              <a:ext uri="{FF2B5EF4-FFF2-40B4-BE49-F238E27FC236}">
                <a16:creationId xmlns:a16="http://schemas.microsoft.com/office/drawing/2014/main" id="{75845E93-3BFE-AA4B-8D07-187AFDA8D9A9}"/>
              </a:ext>
            </a:extLst>
          </p:cNvPr>
          <p:cNvSpPr txBox="1">
            <a:spLocks/>
          </p:cNvSpPr>
          <p:nvPr/>
        </p:nvSpPr>
        <p:spPr bwMode="auto">
          <a:xfrm>
            <a:off x="304800" y="745434"/>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FY2023 Initiatives: Preparing for Growth</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4509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882682"/>
            <a:ext cx="10896600" cy="45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rgbClr val="5F5F5F"/>
                </a:solidFill>
                <a:latin typeface="+mn-lt"/>
                <a:ea typeface="+mn-ea"/>
                <a:cs typeface="+mn-cs"/>
              </a:defRPr>
            </a:lvl1pPr>
            <a:lvl2pPr marL="742950" indent="-285750" algn="l" rtl="0" eaLnBrk="1" fontAlgn="base" hangingPunct="1">
              <a:spcBef>
                <a:spcPct val="20000"/>
              </a:spcBef>
              <a:spcAft>
                <a:spcPct val="0"/>
              </a:spcAft>
              <a:buChar char="–"/>
              <a:defRPr>
                <a:solidFill>
                  <a:srgbClr val="5F5F5F"/>
                </a:solidFill>
                <a:latin typeface="+mn-lt"/>
              </a:defRPr>
            </a:lvl2pPr>
            <a:lvl3pPr marL="1143000" indent="-228600" algn="l" rtl="0" eaLnBrk="1" fontAlgn="base" hangingPunct="1">
              <a:spcBef>
                <a:spcPct val="20000"/>
              </a:spcBef>
              <a:spcAft>
                <a:spcPct val="0"/>
              </a:spcAft>
              <a:buChar char="•"/>
              <a:defRPr sz="1600">
                <a:solidFill>
                  <a:srgbClr val="5F5F5F"/>
                </a:solidFill>
                <a:latin typeface="+mn-lt"/>
              </a:defRPr>
            </a:lvl3pPr>
            <a:lvl4pPr marL="1600200" indent="-228600" algn="l" rtl="0" eaLnBrk="1" fontAlgn="base" hangingPunct="1">
              <a:spcBef>
                <a:spcPct val="20000"/>
              </a:spcBef>
              <a:spcAft>
                <a:spcPct val="0"/>
              </a:spcAft>
              <a:buChar char="–"/>
              <a:defRPr sz="1400">
                <a:solidFill>
                  <a:srgbClr val="5F5F5F"/>
                </a:solidFill>
                <a:latin typeface="+mn-lt"/>
              </a:defRPr>
            </a:lvl4pPr>
            <a:lvl5pPr marL="2057400" indent="-228600" algn="l" rtl="0" eaLnBrk="1" fontAlgn="base" hangingPunct="1">
              <a:spcBef>
                <a:spcPct val="20000"/>
              </a:spcBef>
              <a:spcAft>
                <a:spcPct val="0"/>
              </a:spcAft>
              <a:buChar char="»"/>
              <a:defRPr sz="1400">
                <a:solidFill>
                  <a:srgbClr val="5F5F5F"/>
                </a:solidFill>
                <a:latin typeface="+mn-lt"/>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r>
              <a:rPr lang="en-US" sz="2400" b="1" dirty="0">
                <a:solidFill>
                  <a:schemeClr val="tx1"/>
                </a:solidFill>
                <a:latin typeface="Source Sans Pro" panose="020B0503030403020204" pitchFamily="34" charset="0"/>
              </a:rPr>
              <a:t>Onboard New Undergraduate and Graduate Degree-Granting Programs</a:t>
            </a:r>
          </a:p>
          <a:p>
            <a:pPr lvl="1"/>
            <a:r>
              <a:rPr lang="en-US" sz="2000" dirty="0">
                <a:solidFill>
                  <a:schemeClr val="tx1"/>
                </a:solidFill>
                <a:latin typeface="Source Sans Pro" panose="020B0503030403020204" pitchFamily="34" charset="0"/>
              </a:rPr>
              <a:t>Bachelor of Fine Arts (B.F.A.) in Visual Art</a:t>
            </a:r>
          </a:p>
          <a:p>
            <a:pPr lvl="1"/>
            <a:r>
              <a:rPr lang="en-US" sz="2000" dirty="0">
                <a:solidFill>
                  <a:schemeClr val="tx1"/>
                </a:solidFill>
                <a:latin typeface="Source Sans Pro" panose="020B0503030403020204" pitchFamily="34" charset="0"/>
              </a:rPr>
              <a:t>Master of Science (M.S.) in Finance-Wealth Management</a:t>
            </a:r>
          </a:p>
          <a:p>
            <a:pPr lvl="1"/>
            <a:r>
              <a:rPr lang="en-US" sz="2000" dirty="0">
                <a:solidFill>
                  <a:schemeClr val="tx1"/>
                </a:solidFill>
                <a:latin typeface="Source Sans Pro" panose="020B0503030403020204" pitchFamily="34" charset="0"/>
              </a:rPr>
              <a:t>Master of Arts (M.A.) and Master of Professional Studies (M.P.S.) degrees in Emerging Media</a:t>
            </a:r>
          </a:p>
          <a:p>
            <a:pPr lvl="1"/>
            <a:r>
              <a:rPr lang="en-US" sz="2000" dirty="0">
                <a:solidFill>
                  <a:schemeClr val="tx1"/>
                </a:solidFill>
                <a:latin typeface="Source Sans Pro" panose="020B0503030403020204" pitchFamily="34" charset="0"/>
              </a:rPr>
              <a:t>Master of Science (M.S.) in Data Science</a:t>
            </a:r>
          </a:p>
          <a:p>
            <a:pPr lvl="1"/>
            <a:r>
              <a:rPr lang="en-US" sz="2000" dirty="0">
                <a:solidFill>
                  <a:schemeClr val="tx1"/>
                </a:solidFill>
                <a:latin typeface="Source Sans Pro" panose="020B0503030403020204" pitchFamily="34" charset="0"/>
              </a:rPr>
              <a:t>Ph.D. and Master of Science (M.S.) in Prevention Science</a:t>
            </a:r>
          </a:p>
          <a:p>
            <a:pPr marL="457200" lvl="1" indent="0">
              <a:buNone/>
            </a:pPr>
            <a:r>
              <a:rPr lang="en-US" sz="2000" dirty="0">
                <a:solidFill>
                  <a:schemeClr val="tx1"/>
                </a:solidFill>
                <a:latin typeface="Source Sans Pro" panose="020B0503030403020204" pitchFamily="34" charset="0"/>
              </a:rPr>
              <a:t> </a:t>
            </a:r>
          </a:p>
          <a:p>
            <a:r>
              <a:rPr lang="en-US" sz="2400" b="1" dirty="0">
                <a:solidFill>
                  <a:schemeClr val="tx1"/>
                </a:solidFill>
                <a:latin typeface="Source Sans Pro" panose="020B0503030403020204" pitchFamily="34" charset="0"/>
              </a:rPr>
              <a:t>Establish Developmental Opportunities for Faculty, Staff, </a:t>
            </a:r>
            <a:r>
              <a:rPr lang="en-US" sz="2400" b="1">
                <a:solidFill>
                  <a:schemeClr val="tx1"/>
                </a:solidFill>
                <a:latin typeface="Source Sans Pro" panose="020B0503030403020204" pitchFamily="34" charset="0"/>
              </a:rPr>
              <a:t>and Students</a:t>
            </a:r>
            <a:endParaRPr lang="en-US" sz="2400" b="1" dirty="0">
              <a:solidFill>
                <a:schemeClr val="tx1"/>
              </a:solidFill>
              <a:latin typeface="Source Sans Pro" panose="020B0503030403020204" pitchFamily="34" charset="0"/>
            </a:endParaRPr>
          </a:p>
        </p:txBody>
      </p:sp>
      <p:sp>
        <p:nvSpPr>
          <p:cNvPr id="5" name="Title 1">
            <a:extLst>
              <a:ext uri="{FF2B5EF4-FFF2-40B4-BE49-F238E27FC236}">
                <a16:creationId xmlns:a16="http://schemas.microsoft.com/office/drawing/2014/main" id="{75845E93-3BFE-AA4B-8D07-187AFDA8D9A9}"/>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FY2023 Initiatives: Preparing for Growth</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1409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400800" y="762000"/>
            <a:ext cx="5181600" cy="3810000"/>
          </a:xfrm>
        </p:spPr>
        <p:txBody>
          <a:bodyPr>
            <a:noAutofit/>
          </a:bodyPr>
          <a:lstStyle/>
          <a:p>
            <a:r>
              <a:rPr lang="en-US" sz="6000" b="1" dirty="0">
                <a:latin typeface="Georgia" panose="02040502050405020303" pitchFamily="18" charset="0"/>
                <a:cs typeface="Arial" panose="020B0604020202020204" pitchFamily="34" charset="0"/>
              </a:rPr>
              <a:t>Chancellor’s</a:t>
            </a:r>
            <a:br>
              <a:rPr lang="en-US" sz="6000" b="1" dirty="0">
                <a:latin typeface="Georgia" panose="02040502050405020303" pitchFamily="18" charset="0"/>
                <a:cs typeface="Arial" panose="020B0604020202020204" pitchFamily="34" charset="0"/>
              </a:rPr>
            </a:br>
            <a:r>
              <a:rPr lang="en-US" sz="6000" b="1" dirty="0">
                <a:latin typeface="Georgia" panose="02040502050405020303" pitchFamily="18" charset="0"/>
                <a:cs typeface="Arial" panose="020B0604020202020204" pitchFamily="34" charset="0"/>
              </a:rPr>
              <a:t>Strategic</a:t>
            </a:r>
            <a:br>
              <a:rPr lang="en-US" sz="6000" b="1" dirty="0">
                <a:latin typeface="Georgia" panose="02040502050405020303" pitchFamily="18" charset="0"/>
                <a:cs typeface="Arial" panose="020B0604020202020204" pitchFamily="34" charset="0"/>
              </a:rPr>
            </a:br>
            <a:r>
              <a:rPr lang="en-US" sz="6000" b="1" dirty="0">
                <a:latin typeface="Georgia" panose="02040502050405020303" pitchFamily="18" charset="0"/>
                <a:cs typeface="Arial" panose="020B0604020202020204" pitchFamily="34" charset="0"/>
              </a:rPr>
              <a:t>Initiatives: “15 in 5”</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193185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F47EFBEA-9B05-0A42-8680-2A1138AB8C1B}"/>
              </a:ext>
            </a:extLst>
          </p:cNvPr>
          <p:cNvSpPr>
            <a:spLocks noGrp="1"/>
          </p:cNvSpPr>
          <p:nvPr>
            <p:ph idx="1"/>
          </p:nvPr>
        </p:nvSpPr>
        <p:spPr>
          <a:xfrm>
            <a:off x="685800" y="1882682"/>
            <a:ext cx="10972800" cy="3820802"/>
          </a:xfrm>
        </p:spPr>
        <p:txBody>
          <a:bodyPr>
            <a:noAutofit/>
          </a:bodyPr>
          <a:lstStyle/>
          <a:p>
            <a:pPr marL="0" indent="0">
              <a:lnSpc>
                <a:spcPct val="150000"/>
              </a:lnSpc>
              <a:buNone/>
            </a:pPr>
            <a:r>
              <a:rPr lang="en-US" sz="2400" dirty="0">
                <a:solidFill>
                  <a:schemeClr val="tx1"/>
                </a:solidFill>
                <a:latin typeface="Source Sans Pro" panose="020B0503030403020204" pitchFamily="34" charset="0"/>
              </a:rPr>
              <a:t>The five-year strategic initiative plan, “15 in 5”, focuses on chancellor-level competitive grants and awards to advance the student educational experience and to support the advancement and development of faculty and staff. The goal is to implement and sustain these initiatives within five years. The strategic initiatives align with the core mission and values of Rutgers University–Camden as an urban research institution dedicated to excellence and committed to community.</a:t>
            </a:r>
          </a:p>
        </p:txBody>
      </p:sp>
      <p:sp>
        <p:nvSpPr>
          <p:cNvPr id="6" name="TextBox 5">
            <a:extLst>
              <a:ext uri="{FF2B5EF4-FFF2-40B4-BE49-F238E27FC236}">
                <a16:creationId xmlns:a16="http://schemas.microsoft.com/office/drawing/2014/main" id="{9BBB7715-3A6C-F442-AD99-A838D074C083}"/>
              </a:ext>
            </a:extLst>
          </p:cNvPr>
          <p:cNvSpPr txBox="1"/>
          <p:nvPr/>
        </p:nvSpPr>
        <p:spPr>
          <a:xfrm>
            <a:off x="1693831" y="5562602"/>
            <a:ext cx="8804340" cy="769441"/>
          </a:xfrm>
          <a:prstGeom prst="rect">
            <a:avLst/>
          </a:prstGeom>
          <a:noFill/>
        </p:spPr>
        <p:txBody>
          <a:bodyPr wrap="square" rtlCol="0">
            <a:spAutoFit/>
          </a:bodyPr>
          <a:lstStyle/>
          <a:p>
            <a:pPr algn="ctr"/>
            <a:r>
              <a:rPr lang="en-US" sz="4400" b="1" dirty="0">
                <a:solidFill>
                  <a:srgbClr val="CC0033"/>
                </a:solidFill>
                <a:latin typeface="Oswald" pitchFamily="2" charset="77"/>
              </a:rPr>
              <a:t>$5,000,000 INVESTMENT</a:t>
            </a:r>
          </a:p>
        </p:txBody>
      </p:sp>
      <p:sp>
        <p:nvSpPr>
          <p:cNvPr id="8" name="Title 1">
            <a:extLst>
              <a:ext uri="{FF2B5EF4-FFF2-40B4-BE49-F238E27FC236}">
                <a16:creationId xmlns:a16="http://schemas.microsoft.com/office/drawing/2014/main" id="{6D2F86EB-5C66-9945-9E42-63AA2F25E874}"/>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Chancellor's Strategic Initiatives: “15 in 5”</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621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4C671346-DA87-4243-A73E-B1C06A11A4B3}"/>
              </a:ext>
            </a:extLst>
          </p:cNvPr>
          <p:cNvSpPr>
            <a:spLocks noGrp="1"/>
          </p:cNvSpPr>
          <p:nvPr>
            <p:ph idx="1"/>
          </p:nvPr>
        </p:nvSpPr>
        <p:spPr>
          <a:xfrm>
            <a:off x="2133601" y="2362200"/>
            <a:ext cx="8534400" cy="2743200"/>
          </a:xfrm>
        </p:spPr>
        <p:txBody>
          <a:bodyPr>
            <a:noAutofit/>
          </a:bodyPr>
          <a:lstStyle/>
          <a:p>
            <a:pPr marL="457178" indent="-457178">
              <a:lnSpc>
                <a:spcPct val="150000"/>
              </a:lnSpc>
              <a:buFont typeface="+mj-lt"/>
              <a:buAutoNum type="arabicPeriod"/>
            </a:pPr>
            <a:r>
              <a:rPr lang="en-US" sz="2200" dirty="0"/>
              <a:t>Chancellor’s Learning Abroad Course Scholarship</a:t>
            </a:r>
          </a:p>
          <a:p>
            <a:pPr marL="457178" indent="-457178">
              <a:lnSpc>
                <a:spcPct val="150000"/>
              </a:lnSpc>
              <a:buFont typeface="+mj-lt"/>
              <a:buAutoNum type="arabicPeriod"/>
            </a:pPr>
            <a:r>
              <a:rPr lang="en-US" sz="2200" dirty="0"/>
              <a:t>Chancellor Mayoral Internship Program</a:t>
            </a:r>
          </a:p>
          <a:p>
            <a:pPr marL="457178" indent="-457178">
              <a:lnSpc>
                <a:spcPct val="150000"/>
              </a:lnSpc>
              <a:buFont typeface="+mj-lt"/>
              <a:buAutoNum type="arabicPeriod"/>
            </a:pPr>
            <a:r>
              <a:rPr lang="en-US" sz="2200" dirty="0"/>
              <a:t>Chancellor’s Grant for Staff Development</a:t>
            </a:r>
          </a:p>
          <a:p>
            <a:pPr marL="457178" indent="-457178">
              <a:lnSpc>
                <a:spcPct val="150000"/>
              </a:lnSpc>
              <a:buFont typeface="+mj-lt"/>
              <a:buAutoNum type="arabicPeriod"/>
            </a:pPr>
            <a:r>
              <a:rPr lang="en-US" sz="2200" dirty="0"/>
              <a:t>Chancellor’s Lecture Series on Global Racial Reckoning and Civility</a:t>
            </a:r>
          </a:p>
          <a:p>
            <a:pPr lvl="0">
              <a:lnSpc>
                <a:spcPct val="150000"/>
              </a:lnSpc>
            </a:pPr>
            <a:endParaRPr lang="en-US" sz="2200" dirty="0"/>
          </a:p>
        </p:txBody>
      </p:sp>
      <p:pic>
        <p:nvPicPr>
          <p:cNvPr id="8" name="Graphic 7" descr="Checkbox Checked with solid fill">
            <a:extLst>
              <a:ext uri="{FF2B5EF4-FFF2-40B4-BE49-F238E27FC236}">
                <a16:creationId xmlns:a16="http://schemas.microsoft.com/office/drawing/2014/main" id="{AAC2ADF1-F256-DE46-B400-8897E856B20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73476" y="2362200"/>
            <a:ext cx="736325" cy="736325"/>
          </a:xfrm>
          <a:prstGeom prst="rect">
            <a:avLst/>
          </a:prstGeom>
        </p:spPr>
      </p:pic>
      <p:pic>
        <p:nvPicPr>
          <p:cNvPr id="9" name="Graphic 8" descr="Checkbox Checked with solid fill">
            <a:extLst>
              <a:ext uri="{FF2B5EF4-FFF2-40B4-BE49-F238E27FC236}">
                <a16:creationId xmlns:a16="http://schemas.microsoft.com/office/drawing/2014/main" id="{7760005F-BC99-E348-A599-D100F3954A8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73476" y="2929558"/>
            <a:ext cx="736325" cy="736325"/>
          </a:xfrm>
          <a:prstGeom prst="rect">
            <a:avLst/>
          </a:prstGeom>
        </p:spPr>
      </p:pic>
      <p:pic>
        <p:nvPicPr>
          <p:cNvPr id="10" name="Graphic 9" descr="Checkbox Checked with solid fill">
            <a:extLst>
              <a:ext uri="{FF2B5EF4-FFF2-40B4-BE49-F238E27FC236}">
                <a16:creationId xmlns:a16="http://schemas.microsoft.com/office/drawing/2014/main" id="{E08CF360-9D3C-5542-9C62-EC236C436D6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73476" y="3496916"/>
            <a:ext cx="736325" cy="736325"/>
          </a:xfrm>
          <a:prstGeom prst="rect">
            <a:avLst/>
          </a:prstGeom>
        </p:spPr>
      </p:pic>
      <p:pic>
        <p:nvPicPr>
          <p:cNvPr id="11" name="Graphic 10" descr="Checkbox Checked with solid fill">
            <a:extLst>
              <a:ext uri="{FF2B5EF4-FFF2-40B4-BE49-F238E27FC236}">
                <a16:creationId xmlns:a16="http://schemas.microsoft.com/office/drawing/2014/main" id="{22A0CE40-8A12-2E4F-96F3-BC9F2524BF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73476" y="4064275"/>
            <a:ext cx="736325" cy="736325"/>
          </a:xfrm>
          <a:prstGeom prst="rect">
            <a:avLst/>
          </a:prstGeom>
        </p:spPr>
      </p:pic>
      <p:sp>
        <p:nvSpPr>
          <p:cNvPr id="13" name="Title 1">
            <a:extLst>
              <a:ext uri="{FF2B5EF4-FFF2-40B4-BE49-F238E27FC236}">
                <a16:creationId xmlns:a16="http://schemas.microsoft.com/office/drawing/2014/main" id="{EBE4640F-B19F-7947-BCD6-84971BA6EDBA}"/>
              </a:ext>
            </a:extLst>
          </p:cNvPr>
          <p:cNvSpPr txBox="1">
            <a:spLocks/>
          </p:cNvSpPr>
          <p:nvPr/>
        </p:nvSpPr>
        <p:spPr bwMode="auto">
          <a:xfrm>
            <a:off x="304800" y="1329358"/>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Chancellor's Strategic Initiatives: “15 in 5”</a:t>
            </a:r>
          </a:p>
          <a:p>
            <a:pPr algn="ctr" defTabSz="914400"/>
            <a:r>
              <a:rPr lang="en-US" sz="3200" b="1" kern="0" dirty="0">
                <a:solidFill>
                  <a:srgbClr val="C00000"/>
                </a:solidFill>
                <a:latin typeface="Georgia" panose="02040502050405020303" pitchFamily="18" charset="0"/>
                <a:ea typeface="Verdana" panose="020B0604030504040204" pitchFamily="34" charset="0"/>
                <a:cs typeface="Arial" panose="020B0604020202020204" pitchFamily="34" charset="0"/>
              </a:rPr>
              <a:t>Launched</a:t>
            </a:r>
          </a:p>
          <a:p>
            <a:pPr algn="ctr" defTabSz="914400"/>
            <a:endParaRPr lang="en-US" sz="2800" kern="0" dirty="0">
              <a:solidFill>
                <a:schemeClr val="tx1"/>
              </a:solidFill>
              <a:highlight>
                <a:srgbClr val="FFFF00"/>
              </a:highlight>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892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4C671346-DA87-4243-A73E-B1C06A11A4B3}"/>
              </a:ext>
            </a:extLst>
          </p:cNvPr>
          <p:cNvSpPr>
            <a:spLocks noGrp="1"/>
          </p:cNvSpPr>
          <p:nvPr>
            <p:ph idx="1"/>
          </p:nvPr>
        </p:nvSpPr>
        <p:spPr>
          <a:xfrm>
            <a:off x="381000" y="2209800"/>
            <a:ext cx="11430000" cy="4495800"/>
          </a:xfrm>
        </p:spPr>
        <p:txBody>
          <a:bodyPr numCol="2" spcCol="457200">
            <a:noAutofit/>
          </a:bodyPr>
          <a:lstStyle/>
          <a:p>
            <a:pPr marL="457178" indent="-457178">
              <a:buFont typeface="+mj-lt"/>
              <a:buAutoNum type="arabicPeriod" startAt="5"/>
            </a:pPr>
            <a:r>
              <a:rPr lang="en-US" sz="2200" dirty="0">
                <a:solidFill>
                  <a:schemeClr val="tx1"/>
                </a:solidFill>
                <a:latin typeface="Source Sans Pro" panose="020B0503030403020204" pitchFamily="34" charset="0"/>
              </a:rPr>
              <a:t>Chancellor’s Distinguished Visiting Scholar</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Interdisciplinary Research Collaboration</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Post-Doctoral Studies</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Independent Student Research</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Faculty Development in Administrative Roles</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Pedagogical Innovation</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Assistant Professor Research Development</a:t>
            </a:r>
          </a:p>
          <a:p>
            <a:pPr marL="457178" indent="-457178">
              <a:buFont typeface="+mj-lt"/>
              <a:buAutoNum type="arabicPeriod" startAt="5"/>
            </a:pPr>
            <a:r>
              <a:rPr lang="en-US" sz="2200" dirty="0">
                <a:solidFill>
                  <a:schemeClr val="tx1"/>
                </a:solidFill>
                <a:latin typeface="Source Sans Pro" panose="020B0503030403020204" pitchFamily="34" charset="0"/>
              </a:rPr>
              <a:t>Chancellor’s Grant for Faculty Research (Supplement to Provost)</a:t>
            </a:r>
          </a:p>
          <a:p>
            <a:pPr marL="457178" indent="-457178">
              <a:buFont typeface="+mj-lt"/>
              <a:buAutoNum type="arabicPeriod" startAt="5"/>
            </a:pPr>
            <a:r>
              <a:rPr lang="en-US" sz="2200" dirty="0">
                <a:solidFill>
                  <a:schemeClr val="tx1"/>
                </a:solidFill>
                <a:latin typeface="Source Sans Pro" panose="020B0503030403020204" pitchFamily="34" charset="0"/>
              </a:rPr>
              <a:t>Chancellor’s Research Grant for Part-Time Lecturers (PTL)</a:t>
            </a:r>
          </a:p>
          <a:p>
            <a:pPr marL="457178" indent="-457178">
              <a:buFont typeface="+mj-lt"/>
              <a:buAutoNum type="arabicPeriod" startAt="5"/>
            </a:pPr>
            <a:r>
              <a:rPr lang="en-US" sz="2200" dirty="0">
                <a:solidFill>
                  <a:schemeClr val="tx1"/>
                </a:solidFill>
                <a:latin typeface="Source Sans Pro" panose="020B0503030403020204" pitchFamily="34" charset="0"/>
              </a:rPr>
              <a:t>Chancellor’s Faculty Book Completion Grant</a:t>
            </a:r>
          </a:p>
          <a:p>
            <a:pPr marL="457178" indent="-457178">
              <a:buFont typeface="+mj-lt"/>
              <a:buAutoNum type="arabicPeriod" startAt="5"/>
            </a:pPr>
            <a:r>
              <a:rPr lang="en-US" sz="2200" dirty="0">
                <a:solidFill>
                  <a:schemeClr val="tx1"/>
                </a:solidFill>
                <a:latin typeface="Source Sans Pro" panose="020B0503030403020204" pitchFamily="34" charset="0"/>
              </a:rPr>
              <a:t>Chancellor’s Dissertation Completion Award</a:t>
            </a:r>
          </a:p>
        </p:txBody>
      </p:sp>
      <p:sp>
        <p:nvSpPr>
          <p:cNvPr id="6" name="Title 1">
            <a:extLst>
              <a:ext uri="{FF2B5EF4-FFF2-40B4-BE49-F238E27FC236}">
                <a16:creationId xmlns:a16="http://schemas.microsoft.com/office/drawing/2014/main" id="{285D5D65-6687-5349-9BA3-2020025253B7}"/>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Chancellor's Strategic Initiatives: “15 in 5”</a:t>
            </a:r>
          </a:p>
          <a:p>
            <a:pPr algn="ctr" defTabSz="914400"/>
            <a:r>
              <a:rPr lang="en-US" sz="2800" b="1" kern="0" dirty="0">
                <a:solidFill>
                  <a:srgbClr val="C00000"/>
                </a:solidFill>
                <a:latin typeface="Georgia" panose="02040502050405020303" pitchFamily="18" charset="0"/>
                <a:ea typeface="Verdana" panose="020B0604030504040204" pitchFamily="34" charset="0"/>
                <a:cs typeface="Arial" panose="020B0604020202020204" pitchFamily="34" charset="0"/>
              </a:rPr>
              <a:t>To be launched AY’23</a:t>
            </a:r>
            <a:endParaRPr lang="en-US" sz="28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6682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81200" y="916243"/>
            <a:ext cx="8229600" cy="1302903"/>
          </a:xfrm>
        </p:spPr>
        <p:txBody>
          <a:bodyPr/>
          <a:lstStyle/>
          <a:p>
            <a:pPr algn="ctr"/>
            <a:r>
              <a:rPr lang="en-US" sz="4000" b="1" dirty="0">
                <a:solidFill>
                  <a:srgbClr val="C00000"/>
                </a:solidFill>
                <a:latin typeface="Georgia" panose="02040502050405020303" pitchFamily="18" charset="0"/>
                <a:ea typeface="Verdana" panose="020B0604030504040204" pitchFamily="34" charset="0"/>
                <a:cs typeface="Arial" panose="020B0604020202020204" pitchFamily="34" charset="0"/>
              </a:rPr>
              <a:t>National Recognition</a:t>
            </a:r>
            <a:br>
              <a:rPr lang="en-US" sz="2800" b="1" dirty="0">
                <a:solidFill>
                  <a:srgbClr val="C00000"/>
                </a:solidFill>
                <a:latin typeface="Arial" panose="020B0604020202020204" pitchFamily="34" charset="0"/>
                <a:ea typeface="Verdana" panose="020B0604030504040204" pitchFamily="34" charset="0"/>
                <a:cs typeface="Arial" panose="020B0604020202020204" pitchFamily="34" charset="0"/>
              </a:rPr>
            </a:br>
            <a:endParaRPr lang="en-US" sz="2400" i="1"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
        <p:nvSpPr>
          <p:cNvPr id="46" name="Content Placeholder 5">
            <a:extLst>
              <a:ext uri="{FF2B5EF4-FFF2-40B4-BE49-F238E27FC236}">
                <a16:creationId xmlns:a16="http://schemas.microsoft.com/office/drawing/2014/main" id="{73D72A4B-8319-D24C-8B98-5A86DA0FFB35}"/>
              </a:ext>
            </a:extLst>
          </p:cNvPr>
          <p:cNvSpPr>
            <a:spLocks noGrp="1"/>
          </p:cNvSpPr>
          <p:nvPr>
            <p:ph idx="1"/>
          </p:nvPr>
        </p:nvSpPr>
        <p:spPr>
          <a:xfrm>
            <a:off x="2929114" y="2436280"/>
            <a:ext cx="3422718" cy="830998"/>
          </a:xfrm>
        </p:spPr>
        <p:txBody>
          <a:bodyPr>
            <a:noAutofit/>
          </a:bodyPr>
          <a:lstStyle/>
          <a:p>
            <a:pPr marL="0" indent="0">
              <a:lnSpc>
                <a:spcPct val="100000"/>
              </a:lnSpc>
              <a:buNone/>
            </a:pPr>
            <a:r>
              <a:rPr lang="en-US" sz="2400" kern="0" dirty="0">
                <a:solidFill>
                  <a:schemeClr val="tx1"/>
                </a:solidFill>
                <a:latin typeface="Georgia" panose="02040502050405020303" pitchFamily="18" charset="0"/>
                <a:cs typeface="Arial" panose="020B0604020202020204" pitchFamily="34" charset="0"/>
              </a:rPr>
              <a:t>Among National Research Universities</a:t>
            </a:r>
          </a:p>
          <a:p>
            <a:pPr marL="0" indent="0">
              <a:lnSpc>
                <a:spcPct val="100000"/>
              </a:lnSpc>
              <a:buNone/>
            </a:pPr>
            <a:endParaRPr lang="en-US" sz="2000" dirty="0"/>
          </a:p>
        </p:txBody>
      </p:sp>
      <p:sp>
        <p:nvSpPr>
          <p:cNvPr id="47" name="TextBox 46">
            <a:extLst>
              <a:ext uri="{FF2B5EF4-FFF2-40B4-BE49-F238E27FC236}">
                <a16:creationId xmlns:a16="http://schemas.microsoft.com/office/drawing/2014/main" id="{033C140F-9C11-A44F-8207-C7A40EE6CA25}"/>
              </a:ext>
            </a:extLst>
          </p:cNvPr>
          <p:cNvSpPr txBox="1"/>
          <p:nvPr/>
        </p:nvSpPr>
        <p:spPr>
          <a:xfrm>
            <a:off x="6935031" y="2215950"/>
            <a:ext cx="3198737" cy="1200209"/>
          </a:xfrm>
          <a:prstGeom prst="rect">
            <a:avLst/>
          </a:prstGeom>
          <a:noFill/>
          <a:ln w="12700">
            <a:solidFill>
              <a:srgbClr val="CC0033"/>
            </a:solidFill>
          </a:ln>
        </p:spPr>
        <p:txBody>
          <a:bodyPr wrap="square" lIns="274249" tIns="182833" rIns="274249" bIns="274249" rtlCol="0" anchor="ctr">
            <a:spAutoFit/>
          </a:bodyPr>
          <a:lstStyle/>
          <a:p>
            <a:pPr algn="r" defTabSz="685983">
              <a:defRPr/>
            </a:pPr>
            <a:r>
              <a:rPr lang="en-US" sz="2400" kern="0" dirty="0">
                <a:latin typeface="Source Sans Pro" panose="020B0503030403020204" pitchFamily="34" charset="0"/>
                <a:cs typeface="Arial" panose="020B0604020202020204" pitchFamily="34" charset="0"/>
              </a:rPr>
              <a:t>from 153 in 2021</a:t>
            </a:r>
          </a:p>
          <a:p>
            <a:pPr algn="r" defTabSz="685983">
              <a:defRPr/>
            </a:pPr>
            <a:r>
              <a:rPr lang="en-US" sz="2400" kern="0" dirty="0">
                <a:latin typeface="Source Sans Pro" panose="020B0503030403020204" pitchFamily="34" charset="0"/>
                <a:cs typeface="Arial" panose="020B0604020202020204" pitchFamily="34" charset="0"/>
              </a:rPr>
              <a:t>from 166 in 2020</a:t>
            </a:r>
          </a:p>
        </p:txBody>
      </p:sp>
      <p:sp>
        <p:nvSpPr>
          <p:cNvPr id="48" name="Up Arrow 47">
            <a:extLst>
              <a:ext uri="{FF2B5EF4-FFF2-40B4-BE49-F238E27FC236}">
                <a16:creationId xmlns:a16="http://schemas.microsoft.com/office/drawing/2014/main" id="{A36CEFB1-F96C-EC46-B438-E0E4C39097E9}"/>
              </a:ext>
            </a:extLst>
          </p:cNvPr>
          <p:cNvSpPr/>
          <p:nvPr/>
        </p:nvSpPr>
        <p:spPr>
          <a:xfrm>
            <a:off x="7253659" y="2412479"/>
            <a:ext cx="363569" cy="733997"/>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0000"/>
              </a:solidFill>
              <a:latin typeface="Source Sans Pro" panose="020B0503030403020204" pitchFamily="34" charset="0"/>
            </a:endParaRPr>
          </a:p>
        </p:txBody>
      </p:sp>
      <p:sp>
        <p:nvSpPr>
          <p:cNvPr id="49" name="TextBox 48">
            <a:extLst>
              <a:ext uri="{FF2B5EF4-FFF2-40B4-BE49-F238E27FC236}">
                <a16:creationId xmlns:a16="http://schemas.microsoft.com/office/drawing/2014/main" id="{0C41CBB3-97FA-6C4A-9F2D-A6B0C6F67BF7}"/>
              </a:ext>
            </a:extLst>
          </p:cNvPr>
          <p:cNvSpPr txBox="1"/>
          <p:nvPr/>
        </p:nvSpPr>
        <p:spPr>
          <a:xfrm>
            <a:off x="6876930" y="3916560"/>
            <a:ext cx="3198738" cy="830878"/>
          </a:xfrm>
          <a:prstGeom prst="rect">
            <a:avLst/>
          </a:prstGeom>
          <a:noFill/>
          <a:ln w="12700">
            <a:solidFill>
              <a:srgbClr val="CC0033"/>
            </a:solidFill>
          </a:ln>
        </p:spPr>
        <p:txBody>
          <a:bodyPr wrap="square" lIns="274249" tIns="182833" rIns="274249" bIns="274249" rtlCol="0" anchor="ctr">
            <a:spAutoFit/>
          </a:bodyPr>
          <a:lstStyle>
            <a:defPPr>
              <a:defRPr lang="en-US"/>
            </a:defPPr>
            <a:lvl1pPr algn="r" defTabSz="685983">
              <a:defRPr sz="2400" kern="0">
                <a:latin typeface="PT Serif" panose="020A0603040505020204" pitchFamily="18" charset="77"/>
                <a:cs typeface="Arial" panose="020B0604020202020204" pitchFamily="34" charset="0"/>
              </a:defRPr>
            </a:lvl1pPr>
          </a:lstStyle>
          <a:p>
            <a:r>
              <a:rPr lang="en-US" dirty="0">
                <a:latin typeface="Source Sans Pro" panose="020B0503030403020204" pitchFamily="34" charset="0"/>
              </a:rPr>
              <a:t>from 26 in 2021</a:t>
            </a:r>
          </a:p>
        </p:txBody>
      </p:sp>
      <p:sp>
        <p:nvSpPr>
          <p:cNvPr id="50" name="TextBox 49">
            <a:extLst>
              <a:ext uri="{FF2B5EF4-FFF2-40B4-BE49-F238E27FC236}">
                <a16:creationId xmlns:a16="http://schemas.microsoft.com/office/drawing/2014/main" id="{CB49E1F9-FF36-1F48-ABC8-7A5F60396606}"/>
              </a:ext>
            </a:extLst>
          </p:cNvPr>
          <p:cNvSpPr txBox="1"/>
          <p:nvPr/>
        </p:nvSpPr>
        <p:spPr>
          <a:xfrm>
            <a:off x="2985023" y="3916560"/>
            <a:ext cx="4212496" cy="830997"/>
          </a:xfrm>
          <a:prstGeom prst="rect">
            <a:avLst/>
          </a:prstGeom>
          <a:noFill/>
        </p:spPr>
        <p:txBody>
          <a:bodyPr wrap="square">
            <a:spAutoFit/>
          </a:bodyPr>
          <a:lstStyle/>
          <a:p>
            <a:pPr marL="0" indent="0" defTabSz="685983">
              <a:buNone/>
              <a:defRPr/>
            </a:pPr>
            <a:r>
              <a:rPr lang="en-US" sz="2400" kern="0" dirty="0">
                <a:latin typeface="Georgia" panose="02040502050405020303" pitchFamily="18" charset="0"/>
                <a:cs typeface="Arial" panose="020B0604020202020204" pitchFamily="34" charset="0"/>
              </a:rPr>
              <a:t>Top Performers </a:t>
            </a:r>
          </a:p>
          <a:p>
            <a:pPr marL="0" indent="0" defTabSz="685983">
              <a:buNone/>
              <a:defRPr/>
            </a:pPr>
            <a:r>
              <a:rPr lang="en-US" sz="2400" kern="0" dirty="0">
                <a:latin typeface="Georgia" panose="02040502050405020303" pitchFamily="18" charset="0"/>
                <a:cs typeface="Arial" panose="020B0604020202020204" pitchFamily="34" charset="0"/>
              </a:rPr>
              <a:t>on Social Mobility</a:t>
            </a:r>
          </a:p>
        </p:txBody>
      </p:sp>
      <p:sp>
        <p:nvSpPr>
          <p:cNvPr id="51" name="TextBox 50">
            <a:extLst>
              <a:ext uri="{FF2B5EF4-FFF2-40B4-BE49-F238E27FC236}">
                <a16:creationId xmlns:a16="http://schemas.microsoft.com/office/drawing/2014/main" id="{25A59B52-53A1-8C40-BDFE-414A7F158E86}"/>
              </a:ext>
            </a:extLst>
          </p:cNvPr>
          <p:cNvSpPr txBox="1"/>
          <p:nvPr/>
        </p:nvSpPr>
        <p:spPr>
          <a:xfrm>
            <a:off x="6876930" y="5419796"/>
            <a:ext cx="3198739" cy="793944"/>
          </a:xfrm>
          <a:prstGeom prst="rect">
            <a:avLst/>
          </a:prstGeom>
          <a:noFill/>
          <a:ln w="12700">
            <a:solidFill>
              <a:srgbClr val="CC0033"/>
            </a:solidFill>
          </a:ln>
        </p:spPr>
        <p:txBody>
          <a:bodyPr wrap="square" lIns="274249" tIns="182833" rIns="274249" bIns="274249" rtlCol="0" anchor="ctr">
            <a:spAutoFit/>
          </a:bodyPr>
          <a:lstStyle/>
          <a:p>
            <a:pPr algn="r" defTabSz="685983">
              <a:lnSpc>
                <a:spcPct val="90000"/>
              </a:lnSpc>
              <a:spcBef>
                <a:spcPts val="1000"/>
              </a:spcBef>
              <a:defRPr/>
            </a:pPr>
            <a:r>
              <a:rPr lang="en-US" sz="2400" kern="0" dirty="0">
                <a:latin typeface="Source Sans Pro" panose="020B0503030403020204" pitchFamily="34" charset="0"/>
                <a:cs typeface="Arial" panose="020B0604020202020204" pitchFamily="34" charset="0"/>
              </a:rPr>
              <a:t>from 71 in 2021</a:t>
            </a:r>
          </a:p>
        </p:txBody>
      </p:sp>
      <p:sp>
        <p:nvSpPr>
          <p:cNvPr id="52" name="Up Arrow 51">
            <a:extLst>
              <a:ext uri="{FF2B5EF4-FFF2-40B4-BE49-F238E27FC236}">
                <a16:creationId xmlns:a16="http://schemas.microsoft.com/office/drawing/2014/main" id="{9BEFBFC5-07E2-CD4B-BA13-77E36EBFE054}"/>
              </a:ext>
            </a:extLst>
          </p:cNvPr>
          <p:cNvSpPr/>
          <p:nvPr/>
        </p:nvSpPr>
        <p:spPr>
          <a:xfrm>
            <a:off x="7195558" y="4055984"/>
            <a:ext cx="363569" cy="46735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0000"/>
              </a:solidFill>
              <a:latin typeface="Source Sans Pro" panose="020B0503030403020204" pitchFamily="34" charset="0"/>
            </a:endParaRPr>
          </a:p>
        </p:txBody>
      </p:sp>
      <p:sp>
        <p:nvSpPr>
          <p:cNvPr id="53" name="Content Placeholder 2">
            <a:extLst>
              <a:ext uri="{FF2B5EF4-FFF2-40B4-BE49-F238E27FC236}">
                <a16:creationId xmlns:a16="http://schemas.microsoft.com/office/drawing/2014/main" id="{330942C1-7D92-654D-86DC-C8A9D22EAE5D}"/>
              </a:ext>
            </a:extLst>
          </p:cNvPr>
          <p:cNvSpPr txBox="1">
            <a:spLocks/>
          </p:cNvSpPr>
          <p:nvPr/>
        </p:nvSpPr>
        <p:spPr bwMode="auto">
          <a:xfrm>
            <a:off x="2982748" y="5586075"/>
            <a:ext cx="3360252" cy="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48" tIns="25724" rIns="51448" bIns="25724"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defTabSz="685983">
              <a:buNone/>
              <a:defRPr/>
            </a:pPr>
            <a:r>
              <a:rPr lang="en-US" sz="2400" kern="0" dirty="0">
                <a:solidFill>
                  <a:schemeClr val="tx1"/>
                </a:solidFill>
                <a:latin typeface="Georgia" panose="02040502050405020303" pitchFamily="18" charset="0"/>
                <a:cs typeface="Arial" panose="020B0604020202020204" pitchFamily="34" charset="0"/>
              </a:rPr>
              <a:t>Top Public Universities</a:t>
            </a:r>
          </a:p>
        </p:txBody>
      </p:sp>
      <p:sp>
        <p:nvSpPr>
          <p:cNvPr id="54" name="Up Arrow 53">
            <a:extLst>
              <a:ext uri="{FF2B5EF4-FFF2-40B4-BE49-F238E27FC236}">
                <a16:creationId xmlns:a16="http://schemas.microsoft.com/office/drawing/2014/main" id="{32314F89-6787-D247-9935-C9A55276182A}"/>
              </a:ext>
            </a:extLst>
          </p:cNvPr>
          <p:cNvSpPr/>
          <p:nvPr/>
        </p:nvSpPr>
        <p:spPr>
          <a:xfrm>
            <a:off x="7195560" y="5533384"/>
            <a:ext cx="363569" cy="46735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0000"/>
              </a:solidFill>
              <a:latin typeface="Source Sans Pro" panose="020B0503030403020204" pitchFamily="34" charset="0"/>
            </a:endParaRPr>
          </a:p>
        </p:txBody>
      </p:sp>
      <p:sp>
        <p:nvSpPr>
          <p:cNvPr id="55" name="TextBox 54">
            <a:extLst>
              <a:ext uri="{FF2B5EF4-FFF2-40B4-BE49-F238E27FC236}">
                <a16:creationId xmlns:a16="http://schemas.microsoft.com/office/drawing/2014/main" id="{CB5042AB-F845-8444-A751-71522B094FF5}"/>
              </a:ext>
            </a:extLst>
          </p:cNvPr>
          <p:cNvSpPr txBox="1"/>
          <p:nvPr/>
        </p:nvSpPr>
        <p:spPr>
          <a:xfrm>
            <a:off x="1463787" y="2400496"/>
            <a:ext cx="1351764" cy="1015663"/>
          </a:xfrm>
          <a:prstGeom prst="rect">
            <a:avLst/>
          </a:prstGeom>
          <a:noFill/>
        </p:spPr>
        <p:txBody>
          <a:bodyPr wrap="square" rtlCol="0">
            <a:spAutoFit/>
          </a:bodyPr>
          <a:lstStyle/>
          <a:p>
            <a:pPr algn="r"/>
            <a:r>
              <a:rPr lang="en-US" sz="6000" b="1" dirty="0">
                <a:solidFill>
                  <a:srgbClr val="CC0033"/>
                </a:solidFill>
                <a:latin typeface="Oswald" pitchFamily="2" charset="77"/>
              </a:rPr>
              <a:t>148</a:t>
            </a:r>
          </a:p>
        </p:txBody>
      </p:sp>
      <p:sp>
        <p:nvSpPr>
          <p:cNvPr id="56" name="TextBox 55">
            <a:extLst>
              <a:ext uri="{FF2B5EF4-FFF2-40B4-BE49-F238E27FC236}">
                <a16:creationId xmlns:a16="http://schemas.microsoft.com/office/drawing/2014/main" id="{A0A82F3C-0F60-9E42-A3FA-6F76692DF765}"/>
              </a:ext>
            </a:extLst>
          </p:cNvPr>
          <p:cNvSpPr txBox="1"/>
          <p:nvPr/>
        </p:nvSpPr>
        <p:spPr>
          <a:xfrm>
            <a:off x="1692387" y="3854716"/>
            <a:ext cx="1123164" cy="1015663"/>
          </a:xfrm>
          <a:prstGeom prst="rect">
            <a:avLst/>
          </a:prstGeom>
          <a:noFill/>
        </p:spPr>
        <p:txBody>
          <a:bodyPr wrap="square" rtlCol="0">
            <a:spAutoFit/>
          </a:bodyPr>
          <a:lstStyle/>
          <a:p>
            <a:pPr algn="r"/>
            <a:r>
              <a:rPr lang="en-US" sz="6000" b="1" dirty="0">
                <a:solidFill>
                  <a:srgbClr val="CC0033"/>
                </a:solidFill>
                <a:latin typeface="Oswald" pitchFamily="2" charset="77"/>
              </a:rPr>
              <a:t>18</a:t>
            </a:r>
          </a:p>
        </p:txBody>
      </p:sp>
      <p:sp>
        <p:nvSpPr>
          <p:cNvPr id="57" name="TextBox 56">
            <a:extLst>
              <a:ext uri="{FF2B5EF4-FFF2-40B4-BE49-F238E27FC236}">
                <a16:creationId xmlns:a16="http://schemas.microsoft.com/office/drawing/2014/main" id="{60231F8F-2516-D742-8024-E3524B729E5E}"/>
              </a:ext>
            </a:extLst>
          </p:cNvPr>
          <p:cNvSpPr txBox="1"/>
          <p:nvPr/>
        </p:nvSpPr>
        <p:spPr>
          <a:xfrm>
            <a:off x="1692387" y="5308937"/>
            <a:ext cx="1123164" cy="1015663"/>
          </a:xfrm>
          <a:prstGeom prst="rect">
            <a:avLst/>
          </a:prstGeom>
          <a:noFill/>
        </p:spPr>
        <p:txBody>
          <a:bodyPr wrap="square" rtlCol="0">
            <a:spAutoFit/>
          </a:bodyPr>
          <a:lstStyle/>
          <a:p>
            <a:pPr algn="r"/>
            <a:r>
              <a:rPr lang="en-US" sz="6000" b="1" dirty="0">
                <a:solidFill>
                  <a:srgbClr val="CC0033"/>
                </a:solidFill>
                <a:latin typeface="Oswald" pitchFamily="2" charset="77"/>
              </a:rPr>
              <a:t>67</a:t>
            </a:r>
          </a:p>
        </p:txBody>
      </p:sp>
      <p:sp>
        <p:nvSpPr>
          <p:cNvPr id="58" name="Content Placeholder 2">
            <a:extLst>
              <a:ext uri="{FF2B5EF4-FFF2-40B4-BE49-F238E27FC236}">
                <a16:creationId xmlns:a16="http://schemas.microsoft.com/office/drawing/2014/main" id="{6D7CA38B-26C1-524D-883A-B2341C3D21CD}"/>
              </a:ext>
            </a:extLst>
          </p:cNvPr>
          <p:cNvSpPr txBox="1">
            <a:spLocks/>
          </p:cNvSpPr>
          <p:nvPr/>
        </p:nvSpPr>
        <p:spPr bwMode="auto">
          <a:xfrm>
            <a:off x="8307913" y="6341495"/>
            <a:ext cx="3567659" cy="4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48" tIns="25724" rIns="51448" bIns="25724"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algn="r" defTabSz="685983">
              <a:buNone/>
              <a:defRPr/>
            </a:pPr>
            <a:r>
              <a:rPr lang="en-US" sz="1200" i="1" kern="0" dirty="0">
                <a:latin typeface="Source Sans Pro" panose="020B0503030403020204" pitchFamily="34" charset="0"/>
                <a:cs typeface="Arial" panose="020B0604020202020204" pitchFamily="34" charset="0"/>
              </a:rPr>
              <a:t>U.S. News &amp; World Report 2022 rankings</a:t>
            </a:r>
          </a:p>
        </p:txBody>
      </p:sp>
    </p:spTree>
    <p:extLst>
      <p:ext uri="{BB962C8B-B14F-4D97-AF65-F5344CB8AC3E}">
        <p14:creationId xmlns:p14="http://schemas.microsoft.com/office/powerpoint/2010/main" val="2248251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324600" y="2057400"/>
            <a:ext cx="5334000" cy="2057400"/>
          </a:xfrm>
        </p:spPr>
        <p:txBody>
          <a:bodyPr>
            <a:noAutofit/>
          </a:bodyPr>
          <a:lstStyle/>
          <a:p>
            <a:r>
              <a:rPr lang="en-US" sz="6000" b="1" dirty="0">
                <a:latin typeface="Georgia" panose="02040502050405020303" pitchFamily="18" charset="0"/>
                <a:cs typeface="Arial" panose="020B0604020202020204" pitchFamily="34" charset="0"/>
              </a:rPr>
              <a:t>National</a:t>
            </a:r>
            <a:br>
              <a:rPr lang="en-US" sz="6000" b="1" dirty="0">
                <a:latin typeface="Georgia" panose="02040502050405020303" pitchFamily="18" charset="0"/>
                <a:cs typeface="Arial" panose="020B0604020202020204" pitchFamily="34" charset="0"/>
              </a:rPr>
            </a:br>
            <a:r>
              <a:rPr lang="en-US" sz="6000" b="1" dirty="0">
                <a:latin typeface="Georgia" panose="02040502050405020303" pitchFamily="18" charset="0"/>
                <a:cs typeface="Arial" panose="020B0604020202020204" pitchFamily="34" charset="0"/>
              </a:rPr>
              <a:t>Designations</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268722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51429FE0-79D8-DC40-B29C-E3D6CB023D11}"/>
              </a:ext>
            </a:extLst>
          </p:cNvPr>
          <p:cNvSpPr>
            <a:spLocks noGrp="1"/>
          </p:cNvSpPr>
          <p:nvPr>
            <p:ph idx="1"/>
          </p:nvPr>
        </p:nvSpPr>
        <p:spPr>
          <a:xfrm>
            <a:off x="2329798" y="1803081"/>
            <a:ext cx="7476634" cy="4831081"/>
          </a:xfrm>
          <a:solidFill>
            <a:schemeClr val="bg1">
              <a:lumMod val="85000"/>
            </a:schemeClr>
          </a:solidFill>
        </p:spPr>
        <p:txBody>
          <a:bodyPr vert="horz" lIns="274249" tIns="274249" rIns="274249" bIns="274249" rtlCol="0">
            <a:noAutofit/>
          </a:bodyPr>
          <a:lstStyle/>
          <a:p>
            <a:pPr marL="0" indent="0" algn="ctr">
              <a:buNone/>
            </a:pPr>
            <a:r>
              <a:rPr lang="en-US" sz="3200" b="1" dirty="0">
                <a:solidFill>
                  <a:schemeClr val="tx1"/>
                </a:solidFill>
                <a:latin typeface="Georgia" panose="02040502050405020303" pitchFamily="18" charset="0"/>
                <a:ea typeface="Verdana" panose="020B0604030504040204" pitchFamily="34" charset="0"/>
                <a:cs typeface="Arial" panose="020B0604020202020204" pitchFamily="34" charset="0"/>
              </a:rPr>
              <a:t>Minority Serving Institution</a:t>
            </a:r>
          </a:p>
          <a:p>
            <a:pPr marL="0" indent="0" algn="ctr">
              <a:buNone/>
            </a:pPr>
            <a:r>
              <a:rPr lang="en-US" sz="3200" b="1" dirty="0">
                <a:solidFill>
                  <a:schemeClr val="tx1"/>
                </a:solidFill>
                <a:latin typeface="Georgia" panose="02040502050405020303" pitchFamily="18" charset="0"/>
                <a:ea typeface="Verdana" panose="020B0604030504040204" pitchFamily="34" charset="0"/>
                <a:cs typeface="Arial" panose="020B0604020202020204" pitchFamily="34" charset="0"/>
              </a:rPr>
              <a:t>(MSI)</a:t>
            </a:r>
          </a:p>
          <a:p>
            <a:pPr marL="0" indent="0">
              <a:buNone/>
            </a:pPr>
            <a:r>
              <a:rPr lang="en-US" sz="2400" b="1" dirty="0">
                <a:solidFill>
                  <a:schemeClr val="tx1"/>
                </a:solidFill>
                <a:latin typeface="Source Sans Pro" panose="020B0503030403020204" pitchFamily="34" charset="0"/>
                <a:ea typeface="Verdana" panose="020B0604030504040204" pitchFamily="34" charset="0"/>
                <a:cs typeface="Arial" panose="020B0604020202020204" pitchFamily="34" charset="0"/>
              </a:rPr>
              <a:t>Benefits:</a:t>
            </a:r>
          </a:p>
          <a:p>
            <a:pPr>
              <a:lnSpc>
                <a:spcPct val="150000"/>
              </a:lnSpc>
            </a:pPr>
            <a:r>
              <a:rPr lang="en-US" sz="2400" dirty="0">
                <a:solidFill>
                  <a:schemeClr val="tx1"/>
                </a:solidFill>
                <a:ea typeface="Verdana" panose="020B0604030504040204" pitchFamily="34" charset="0"/>
                <a:cs typeface="Arial" panose="020B0604020202020204" pitchFamily="34" charset="0"/>
              </a:rPr>
              <a:t>F</a:t>
            </a:r>
            <a:r>
              <a:rPr lang="en-US" sz="2400" dirty="0">
                <a:solidFill>
                  <a:schemeClr val="tx1"/>
                </a:solidFill>
                <a:latin typeface="Source Sans Pro" panose="020B0503030403020204" pitchFamily="34" charset="0"/>
                <a:ea typeface="Verdana" panose="020B0604030504040204" pitchFamily="34" charset="0"/>
                <a:cs typeface="Arial" panose="020B0604020202020204" pitchFamily="34" charset="0"/>
              </a:rPr>
              <a:t>inancial support for students</a:t>
            </a:r>
          </a:p>
          <a:p>
            <a:pPr>
              <a:lnSpc>
                <a:spcPct val="150000"/>
              </a:lnSpc>
            </a:pPr>
            <a:r>
              <a:rPr lang="en-US" sz="2400" dirty="0">
                <a:solidFill>
                  <a:schemeClr val="tx1"/>
                </a:solidFill>
                <a:latin typeface="Source Sans Pro" panose="020B0503030403020204" pitchFamily="34" charset="0"/>
              </a:rPr>
              <a:t>50 percent of undergraduates are minority students </a:t>
            </a:r>
            <a:endParaRPr lang="en-US" sz="240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a:p>
            <a:pPr lvl="0"/>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2400" dirty="0"/>
          </a:p>
        </p:txBody>
      </p:sp>
      <p:sp>
        <p:nvSpPr>
          <p:cNvPr id="9" name="Title 3">
            <a:extLst>
              <a:ext uri="{FF2B5EF4-FFF2-40B4-BE49-F238E27FC236}">
                <a16:creationId xmlns:a16="http://schemas.microsoft.com/office/drawing/2014/main" id="{FA876939-69F7-F943-838C-BD2DA49125C0}"/>
              </a:ext>
            </a:extLst>
          </p:cNvPr>
          <p:cNvSpPr>
            <a:spLocks noGrp="1"/>
          </p:cNvSpPr>
          <p:nvPr>
            <p:ph type="title"/>
          </p:nvPr>
        </p:nvSpPr>
        <p:spPr>
          <a:xfrm>
            <a:off x="555258" y="914400"/>
            <a:ext cx="11025714" cy="742950"/>
          </a:xfrm>
        </p:spPr>
        <p:txBody>
          <a:bodyPr/>
          <a:lstStyle/>
          <a:p>
            <a:pPr algn="ctr"/>
            <a:r>
              <a:rPr lang="en-US" sz="4000" b="1" dirty="0">
                <a:solidFill>
                  <a:srgbClr val="C00000"/>
                </a:solidFill>
                <a:latin typeface="Georgia" panose="02040502050405020303" pitchFamily="18" charset="0"/>
                <a:ea typeface="Verdana" panose="020B0604030504040204" pitchFamily="34" charset="0"/>
                <a:cs typeface="Verdana" panose="020B0604030504040204" pitchFamily="34" charset="0"/>
              </a:rPr>
              <a:t>New Designation Achieved</a:t>
            </a:r>
            <a:endParaRPr lang="en-US" sz="4000" b="1" dirty="0">
              <a:latin typeface="Georgia" panose="02040502050405020303" pitchFamily="18" charset="0"/>
            </a:endParaRPr>
          </a:p>
        </p:txBody>
      </p:sp>
    </p:spTree>
    <p:extLst>
      <p:ext uri="{BB962C8B-B14F-4D97-AF65-F5344CB8AC3E}">
        <p14:creationId xmlns:p14="http://schemas.microsoft.com/office/powerpoint/2010/main" val="71147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0EF358B7-56BB-114B-9C6D-4448D9B7B1CD}"/>
              </a:ext>
            </a:extLst>
          </p:cNvPr>
          <p:cNvSpPr txBox="1">
            <a:spLocks/>
          </p:cNvSpPr>
          <p:nvPr/>
        </p:nvSpPr>
        <p:spPr>
          <a:xfrm>
            <a:off x="1947136" y="1803081"/>
            <a:ext cx="8241957" cy="4831081"/>
          </a:xfrm>
          <a:prstGeom prst="rect">
            <a:avLst/>
          </a:prstGeom>
          <a:solidFill>
            <a:srgbClr val="60C9DD"/>
          </a:solidFill>
        </p:spPr>
        <p:txBody>
          <a:bodyPr vert="horz" lIns="274249" tIns="274249" rIns="274249" bIns="27424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B2E36"/>
                </a:solidFill>
                <a:latin typeface="Century Schoolbook" panose="02040604050505020304" pitchFamily="18" charset="0"/>
                <a:ea typeface="+mn-ea"/>
                <a:cs typeface="+mn-cs"/>
              </a:defRPr>
            </a:lvl1pPr>
            <a:lvl2pPr marL="685800" indent="-228600" algn="l" defTabSz="914400" rtl="0" eaLnBrk="1" latinLnBrk="0" hangingPunct="1">
              <a:lnSpc>
                <a:spcPct val="90000"/>
              </a:lnSpc>
              <a:spcBef>
                <a:spcPts val="500"/>
              </a:spcBef>
              <a:buFont typeface="System Font Regular"/>
              <a:buChar char="◦"/>
              <a:defRPr sz="2400" b="0" i="0" kern="1200">
                <a:solidFill>
                  <a:srgbClr val="2B2E36"/>
                </a:solidFill>
                <a:latin typeface="Century Schoolbook" panose="02040604050505020304" pitchFamily="18" charset="0"/>
                <a:ea typeface="+mn-ea"/>
                <a:cs typeface="+mn-cs"/>
              </a:defRPr>
            </a:lvl2pPr>
            <a:lvl3pPr marL="1143000" indent="-228600" algn="l" defTabSz="914400" rtl="0" eaLnBrk="1" latinLnBrk="0" hangingPunct="1">
              <a:lnSpc>
                <a:spcPct val="90000"/>
              </a:lnSpc>
              <a:spcBef>
                <a:spcPts val="500"/>
              </a:spcBef>
              <a:buFont typeface="System Font Regular"/>
              <a:buChar char="‑"/>
              <a:defRPr sz="2000" b="0" i="0" kern="1200">
                <a:solidFill>
                  <a:srgbClr val="2B2E36"/>
                </a:solidFill>
                <a:latin typeface="Century Schoolbook"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B2E36"/>
                </a:solidFill>
                <a:latin typeface="Century Schoolbook"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B2E36"/>
                </a:solidFill>
                <a:latin typeface="Century Schoolbook"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tx1"/>
                </a:solidFill>
                <a:latin typeface="Georgia" panose="02040502050405020303" pitchFamily="18" charset="0"/>
                <a:ea typeface="Verdana" panose="020B0604030504040204" pitchFamily="34" charset="0"/>
                <a:cs typeface="Arial" panose="020B0604020202020204" pitchFamily="34" charset="0"/>
              </a:rPr>
              <a:t>Aspirational Designations</a:t>
            </a:r>
          </a:p>
          <a:p>
            <a:pPr marL="0" indent="0" algn="ctr">
              <a:buNone/>
            </a:pPr>
            <a:r>
              <a:rPr lang="en-US" sz="3200" b="1" dirty="0">
                <a:solidFill>
                  <a:schemeClr val="tx1"/>
                </a:solidFill>
                <a:latin typeface="Georgia" panose="02040502050405020303" pitchFamily="18" charset="0"/>
                <a:ea typeface="Verdana" panose="020B0604030504040204" pitchFamily="34" charset="0"/>
                <a:cs typeface="Arial" panose="020B0604020202020204" pitchFamily="34" charset="0"/>
              </a:rPr>
              <a:t>Goals to Achieve </a:t>
            </a:r>
          </a:p>
          <a:p>
            <a:pPr marL="0" indent="0">
              <a:buNone/>
            </a:pPr>
            <a:r>
              <a:rPr lang="en-US" sz="2400" b="1" dirty="0">
                <a:solidFill>
                  <a:schemeClr val="tx1"/>
                </a:solidFill>
                <a:latin typeface="Source Sans Pro" panose="020B0503030403020204" pitchFamily="34" charset="0"/>
                <a:ea typeface="Verdana" panose="020B0604030504040204" pitchFamily="34" charset="0"/>
                <a:cs typeface="Arial" panose="020B0604020202020204" pitchFamily="34" charset="0"/>
              </a:rPr>
              <a:t>All three designations by 2026</a:t>
            </a:r>
            <a:endParaRPr lang="en-US" sz="240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a:p>
            <a:pPr marL="0" indent="0">
              <a:lnSpc>
                <a:spcPct val="150000"/>
              </a:lnSpc>
              <a:buNone/>
            </a:pPr>
            <a:r>
              <a:rPr lang="en-US" sz="2400" dirty="0">
                <a:latin typeface="Source Sans Pro" panose="020B0503030403020204" pitchFamily="34" charset="0"/>
                <a:ea typeface="Verdana" panose="020B0604030504040204" pitchFamily="34" charset="0"/>
                <a:cs typeface="Arial" panose="020B0604020202020204" pitchFamily="34" charset="0"/>
              </a:rPr>
              <a:t>     </a:t>
            </a:r>
            <a:r>
              <a:rPr lang="en-US" sz="2400" b="1" dirty="0">
                <a:solidFill>
                  <a:srgbClr val="CC0000"/>
                </a:solidFill>
                <a:latin typeface="Source Sans Pro" panose="020B0503030403020204" pitchFamily="34" charset="0"/>
                <a:ea typeface="Verdana" panose="020B0604030504040204" pitchFamily="34" charset="0"/>
                <a:cs typeface="Arial" panose="020B0604020202020204" pitchFamily="34" charset="0"/>
              </a:rPr>
              <a:t>Minority Serving Institution (MSI)</a:t>
            </a:r>
          </a:p>
          <a:p>
            <a:pPr>
              <a:lnSpc>
                <a:spcPct val="150000"/>
              </a:lnSpc>
              <a:buFont typeface="Wingdings" pitchFamily="2" charset="2"/>
              <a:buChar char="q"/>
            </a:pPr>
            <a:r>
              <a:rPr lang="en-US" sz="2400" dirty="0">
                <a:solidFill>
                  <a:schemeClr val="tx1"/>
                </a:solidFill>
                <a:latin typeface="Source Sans Pro" panose="020B0503030403020204" pitchFamily="34" charset="0"/>
                <a:ea typeface="Verdana" panose="020B0604030504040204" pitchFamily="34" charset="0"/>
                <a:cs typeface="Arial" panose="020B0604020202020204" pitchFamily="34" charset="0"/>
              </a:rPr>
              <a:t> Hispanic Serving Institution (HSI)</a:t>
            </a:r>
          </a:p>
          <a:p>
            <a:pPr>
              <a:lnSpc>
                <a:spcPct val="150000"/>
              </a:lnSpc>
              <a:buFont typeface="Wingdings" pitchFamily="2" charset="2"/>
              <a:buChar char="q"/>
            </a:pPr>
            <a:r>
              <a:rPr lang="en-US" sz="2400" dirty="0">
                <a:solidFill>
                  <a:schemeClr val="tx1"/>
                </a:solidFill>
                <a:latin typeface="Source Sans Pro" panose="020B0503030403020204" pitchFamily="34" charset="0"/>
                <a:ea typeface="Verdana" panose="020B0604030504040204" pitchFamily="34" charset="0"/>
                <a:cs typeface="Arial" panose="020B0604020202020204" pitchFamily="34" charset="0"/>
              </a:rPr>
              <a:t> Anchor Institution</a:t>
            </a:r>
          </a:p>
          <a:p>
            <a:pPr marL="0" indent="0">
              <a:buNone/>
            </a:pPr>
            <a:endParaRPr lang="en-US" sz="2000" dirty="0"/>
          </a:p>
        </p:txBody>
      </p:sp>
      <p:sp>
        <p:nvSpPr>
          <p:cNvPr id="9" name="Title 3">
            <a:extLst>
              <a:ext uri="{FF2B5EF4-FFF2-40B4-BE49-F238E27FC236}">
                <a16:creationId xmlns:a16="http://schemas.microsoft.com/office/drawing/2014/main" id="{FA876939-69F7-F943-838C-BD2DA49125C0}"/>
              </a:ext>
            </a:extLst>
          </p:cNvPr>
          <p:cNvSpPr>
            <a:spLocks noGrp="1"/>
          </p:cNvSpPr>
          <p:nvPr>
            <p:ph type="title"/>
          </p:nvPr>
        </p:nvSpPr>
        <p:spPr>
          <a:xfrm>
            <a:off x="555258" y="914400"/>
            <a:ext cx="11025714" cy="742950"/>
          </a:xfrm>
        </p:spPr>
        <p:txBody>
          <a:bodyPr/>
          <a:lstStyle/>
          <a:p>
            <a:pPr algn="ctr"/>
            <a:r>
              <a:rPr lang="en-US" sz="4000" b="1" dirty="0">
                <a:solidFill>
                  <a:srgbClr val="C00000"/>
                </a:solidFill>
                <a:latin typeface="Georgia" panose="02040502050405020303" pitchFamily="18" charset="0"/>
                <a:ea typeface="Verdana" panose="020B0604030504040204" pitchFamily="34" charset="0"/>
                <a:cs typeface="Verdana" panose="020B0604030504040204" pitchFamily="34" charset="0"/>
              </a:rPr>
              <a:t>New Designation Achieved</a:t>
            </a:r>
            <a:endParaRPr lang="en-US" sz="4000" b="1" dirty="0">
              <a:latin typeface="Georgia" panose="02040502050405020303" pitchFamily="18" charset="0"/>
            </a:endParaRPr>
          </a:p>
        </p:txBody>
      </p:sp>
      <p:pic>
        <p:nvPicPr>
          <p:cNvPr id="10" name="Graphic 9" descr="Checkbox Checked with solid fill">
            <a:extLst>
              <a:ext uri="{FF2B5EF4-FFF2-40B4-BE49-F238E27FC236}">
                <a16:creationId xmlns:a16="http://schemas.microsoft.com/office/drawing/2014/main" id="{616AF410-E06E-F146-9640-62E7F373A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3600" y="3740826"/>
            <a:ext cx="457200" cy="457200"/>
          </a:xfrm>
          <a:prstGeom prst="rect">
            <a:avLst/>
          </a:prstGeom>
        </p:spPr>
      </p:pic>
    </p:spTree>
    <p:extLst>
      <p:ext uri="{BB962C8B-B14F-4D97-AF65-F5344CB8AC3E}">
        <p14:creationId xmlns:p14="http://schemas.microsoft.com/office/powerpoint/2010/main" val="148234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096000" y="1676400"/>
            <a:ext cx="5867400" cy="3124200"/>
          </a:xfrm>
        </p:spPr>
        <p:txBody>
          <a:bodyPr>
            <a:noAutofit/>
          </a:bodyPr>
          <a:lstStyle/>
          <a:p>
            <a:r>
              <a:rPr lang="en-US" sz="6000" b="1" dirty="0">
                <a:latin typeface="Georgia" panose="02040502050405020303" pitchFamily="18" charset="0"/>
                <a:cs typeface="Arial" panose="020B0604020202020204" pitchFamily="34" charset="0"/>
              </a:rPr>
              <a:t>On The Move:</a:t>
            </a:r>
            <a:br>
              <a:rPr lang="en-US" sz="6000" b="1" dirty="0">
                <a:latin typeface="Georgia" panose="02040502050405020303" pitchFamily="18" charset="0"/>
                <a:cs typeface="Arial" panose="020B0604020202020204" pitchFamily="34" charset="0"/>
              </a:rPr>
            </a:br>
            <a:r>
              <a:rPr lang="en-US" sz="6000" b="1" dirty="0">
                <a:latin typeface="Georgia" panose="02040502050405020303" pitchFamily="18" charset="0"/>
                <a:cs typeface="Arial" panose="020B0604020202020204" pitchFamily="34" charset="0"/>
              </a:rPr>
              <a:t>Achievements and Accolades</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1592197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FEC2BE1-6E8E-7F46-B7ED-97EB80F89A7E}"/>
              </a:ext>
            </a:extLst>
          </p:cNvPr>
          <p:cNvSpPr>
            <a:spLocks noGrp="1"/>
          </p:cNvSpPr>
          <p:nvPr>
            <p:ph type="title"/>
          </p:nvPr>
        </p:nvSpPr>
        <p:spPr>
          <a:xfrm>
            <a:off x="555258" y="934022"/>
            <a:ext cx="11025714" cy="742950"/>
          </a:xfrm>
        </p:spPr>
        <p:txBody>
          <a:bodyPr/>
          <a:lstStyle/>
          <a:p>
            <a:pPr algn="ctr"/>
            <a:r>
              <a:rPr lang="en-US" sz="4000" b="1" dirty="0">
                <a:solidFill>
                  <a:srgbClr val="C00000"/>
                </a:solidFill>
                <a:latin typeface="Georgia" panose="02040502050405020303" pitchFamily="18" charset="0"/>
                <a:ea typeface="Verdana" panose="020B0604030504040204" pitchFamily="34" charset="0"/>
                <a:cs typeface="Times New Roman" panose="02020603050405020304" pitchFamily="18" charset="0"/>
              </a:rPr>
              <a:t>Recent Achievements</a:t>
            </a:r>
            <a:endParaRPr lang="en-US" sz="4000" b="1" dirty="0">
              <a:latin typeface="Georgia" panose="02040502050405020303"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68259847-9357-024B-AD47-8C3B056FB677}"/>
              </a:ext>
            </a:extLst>
          </p:cNvPr>
          <p:cNvSpPr>
            <a:spLocks noGrp="1"/>
          </p:cNvSpPr>
          <p:nvPr>
            <p:ph idx="1"/>
          </p:nvPr>
        </p:nvSpPr>
        <p:spPr>
          <a:xfrm>
            <a:off x="555258" y="1640963"/>
            <a:ext cx="11081484" cy="4988437"/>
          </a:xfrm>
        </p:spPr>
        <p:txBody>
          <a:bodyPr/>
          <a:lstStyle/>
          <a:p>
            <a:r>
              <a:rPr lang="en-US" sz="2000" dirty="0">
                <a:solidFill>
                  <a:schemeClr val="tx1"/>
                </a:solidFill>
                <a:latin typeface="Source Sans Pro" panose="020B0503030403020204" pitchFamily="34" charset="0"/>
              </a:rPr>
              <a:t>Dr. Susan Mokhberi, associate professor of history, has been awarded the prestigious 2022 Iran World Book Award at the 2022 Iran Book of the Year Awards. </a:t>
            </a:r>
          </a:p>
          <a:p>
            <a:r>
              <a:rPr lang="en-US" sz="2000" dirty="0">
                <a:solidFill>
                  <a:schemeClr val="tx1"/>
                </a:solidFill>
                <a:latin typeface="Source Sans Pro" panose="020B0503030403020204" pitchFamily="34" charset="0"/>
              </a:rPr>
              <a:t>Mustafa Saqib, Afghani doctoral student, finds a home at Rutgers–Camden through Scholar Rescue Fund.</a:t>
            </a:r>
          </a:p>
          <a:p>
            <a:r>
              <a:rPr lang="en-US" sz="2000" dirty="0">
                <a:solidFill>
                  <a:schemeClr val="tx1"/>
                </a:solidFill>
                <a:latin typeface="Source Sans Pro" panose="020B0503030403020204" pitchFamily="34" charset="0"/>
              </a:rPr>
              <a:t>Dr. Wanda Williams, clinical associate professor of nursing, receives Robert Wood Johnson grant to tackle racial gaps in local breast cancer survival rates.</a:t>
            </a:r>
          </a:p>
          <a:p>
            <a:r>
              <a:rPr lang="en-US" sz="2000" dirty="0">
                <a:solidFill>
                  <a:schemeClr val="tx1"/>
                </a:solidFill>
                <a:latin typeface="Source Sans Pro" panose="020B0503030403020204" pitchFamily="34" charset="0"/>
              </a:rPr>
              <a:t>Rutgers Law School students in Camden shape NJ legislation banning invasive medical exams without prior written consent</a:t>
            </a:r>
          </a:p>
          <a:p>
            <a:r>
              <a:rPr lang="en-US" sz="2000" dirty="0">
                <a:solidFill>
                  <a:schemeClr val="tx1"/>
                </a:solidFill>
                <a:latin typeface="Source Sans Pro" panose="020B0503030403020204" pitchFamily="34" charset="0"/>
              </a:rPr>
              <a:t>Dr. Ozum Zor, assistant professor of marketing, had a research paper accepted for publication in the </a:t>
            </a:r>
            <a:r>
              <a:rPr lang="en-US" sz="2000" i="1" dirty="0">
                <a:solidFill>
                  <a:schemeClr val="tx1"/>
                </a:solidFill>
                <a:latin typeface="Source Sans Pro" panose="020B0503030403020204" pitchFamily="34" charset="0"/>
              </a:rPr>
              <a:t>Journal of Consumer Research</a:t>
            </a:r>
            <a:r>
              <a:rPr lang="en-US" sz="2000" dirty="0">
                <a:solidFill>
                  <a:schemeClr val="tx1"/>
                </a:solidFill>
                <a:latin typeface="Source Sans Pro" panose="020B0503030403020204" pitchFamily="34" charset="0"/>
              </a:rPr>
              <a:t>, a </a:t>
            </a:r>
            <a:r>
              <a:rPr lang="en-US" sz="2000" i="1" dirty="0">
                <a:solidFill>
                  <a:schemeClr val="tx1"/>
                </a:solidFill>
                <a:latin typeface="Source Sans Pro" panose="020B0503030403020204" pitchFamily="34" charset="0"/>
              </a:rPr>
              <a:t>Financial Times </a:t>
            </a:r>
            <a:r>
              <a:rPr lang="en-US" sz="2000" dirty="0">
                <a:solidFill>
                  <a:schemeClr val="tx1"/>
                </a:solidFill>
                <a:latin typeface="Source Sans Pro" panose="020B0503030403020204" pitchFamily="34" charset="0"/>
              </a:rPr>
              <a:t>top 50 journal. </a:t>
            </a:r>
          </a:p>
          <a:p>
            <a:r>
              <a:rPr lang="en-US" sz="2000" dirty="0">
                <a:solidFill>
                  <a:schemeClr val="tx1"/>
                </a:solidFill>
                <a:latin typeface="Source Sans Pro" panose="020B0503030403020204" pitchFamily="34" charset="0"/>
              </a:rPr>
              <a:t>Chrissie King, assistant director of the Campus Center, received the Christine A. Chergi Award from the Association of College Unions International Region VII.</a:t>
            </a:r>
          </a:p>
          <a:p>
            <a:r>
              <a:rPr lang="en-US" sz="2000" dirty="0">
                <a:solidFill>
                  <a:schemeClr val="tx1"/>
                </a:solidFill>
                <a:latin typeface="Source Sans Pro" panose="020B0503030403020204" pitchFamily="34" charset="0"/>
              </a:rPr>
              <a:t>Undergraduate biology students won awards for their research at the Annual Biomedical Research Conference for Minority Students. </a:t>
            </a:r>
          </a:p>
        </p:txBody>
      </p:sp>
    </p:spTree>
    <p:extLst>
      <p:ext uri="{BB962C8B-B14F-4D97-AF65-F5344CB8AC3E}">
        <p14:creationId xmlns:p14="http://schemas.microsoft.com/office/powerpoint/2010/main" val="275049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2600" y="3352800"/>
            <a:ext cx="8610600" cy="950125"/>
          </a:xfrm>
        </p:spPr>
        <p:txBody>
          <a:bodyPr/>
          <a:lstStyle/>
          <a:p>
            <a:pPr>
              <a:lnSpc>
                <a:spcPts val="4500"/>
              </a:lnSpc>
            </a:pPr>
            <a:r>
              <a:rPr lang="en-US" sz="2800" b="1" dirty="0">
                <a:latin typeface="Georgia" panose="02040502050405020303" pitchFamily="18" charset="0"/>
                <a:ea typeface="Verdana" panose="020B0604030504040204" pitchFamily="34" charset="0"/>
                <a:cs typeface="Verdana" panose="020B0604030504040204" pitchFamily="34" charset="0"/>
              </a:rPr>
              <a:t>chancellor@camden.rutgers.edu</a:t>
            </a:r>
            <a:br>
              <a:rPr lang="en-US" sz="2800" b="1" dirty="0">
                <a:latin typeface="Georgia" panose="02040502050405020303" pitchFamily="18" charset="0"/>
                <a:ea typeface="Verdana" panose="020B0604030504040204" pitchFamily="34" charset="0"/>
                <a:cs typeface="Verdana" panose="020B0604030504040204" pitchFamily="34" charset="0"/>
              </a:rPr>
            </a:br>
            <a:br>
              <a:rPr lang="en-US" sz="4051" b="1" dirty="0">
                <a:latin typeface="Georgia" panose="02040502050405020303" pitchFamily="18" charset="0"/>
                <a:ea typeface="Verdana" panose="020B0604030504040204" pitchFamily="34" charset="0"/>
                <a:cs typeface="Verdana" panose="020B0604030504040204" pitchFamily="34" charset="0"/>
              </a:rPr>
            </a:br>
            <a:endParaRPr lang="en-US" sz="2400" i="1" dirty="0">
              <a:latin typeface="Georgia" panose="02040502050405020303" pitchFamily="18"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FC87A26F-6B41-8444-B027-A6127AC0004B}"/>
              </a:ext>
            </a:extLst>
          </p:cNvPr>
          <p:cNvSpPr txBox="1"/>
          <p:nvPr/>
        </p:nvSpPr>
        <p:spPr>
          <a:xfrm>
            <a:off x="7945351" y="1037689"/>
            <a:ext cx="184731" cy="369332"/>
          </a:xfrm>
          <a:prstGeom prst="rect">
            <a:avLst/>
          </a:prstGeom>
          <a:noFill/>
        </p:spPr>
        <p:txBody>
          <a:bodyPr wrap="none" rtlCol="0">
            <a:spAutoFit/>
          </a:bodyPr>
          <a:lstStyle/>
          <a:p>
            <a:pPr defTabSz="914354">
              <a:defRPr/>
            </a:pPr>
            <a:endParaRPr lang="en-US" sz="1800" dirty="0">
              <a:solidFill>
                <a:srgbClr val="000000"/>
              </a:solidFill>
              <a:latin typeface="Source Sans Pro" panose="020B0503030403020204" pitchFamily="34" charset="0"/>
            </a:endParaRPr>
          </a:p>
        </p:txBody>
      </p:sp>
      <p:sp>
        <p:nvSpPr>
          <p:cNvPr id="7" name="TextBox 6">
            <a:extLst>
              <a:ext uri="{FF2B5EF4-FFF2-40B4-BE49-F238E27FC236}">
                <a16:creationId xmlns:a16="http://schemas.microsoft.com/office/drawing/2014/main" id="{556D0EEE-EA08-244A-BB7C-83AA0A25DDF8}"/>
              </a:ext>
            </a:extLst>
          </p:cNvPr>
          <p:cNvSpPr txBox="1"/>
          <p:nvPr/>
        </p:nvSpPr>
        <p:spPr>
          <a:xfrm>
            <a:off x="2222646" y="976045"/>
            <a:ext cx="184731" cy="369332"/>
          </a:xfrm>
          <a:prstGeom prst="rect">
            <a:avLst/>
          </a:prstGeom>
          <a:noFill/>
        </p:spPr>
        <p:txBody>
          <a:bodyPr wrap="none" rtlCol="0">
            <a:spAutoFit/>
          </a:bodyPr>
          <a:lstStyle/>
          <a:p>
            <a:pPr defTabSz="914354">
              <a:defRPr/>
            </a:pPr>
            <a:endParaRPr lang="en-US" sz="1800" dirty="0">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93069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9342E82-835D-FB41-9FD0-AA383A5071A9}"/>
              </a:ext>
            </a:extLst>
          </p:cNvPr>
          <p:cNvSpPr txBox="1"/>
          <p:nvPr/>
        </p:nvSpPr>
        <p:spPr>
          <a:xfrm>
            <a:off x="7182562" y="4278574"/>
            <a:ext cx="3333038" cy="923330"/>
          </a:xfrm>
          <a:prstGeom prst="rect">
            <a:avLst/>
          </a:prstGeom>
          <a:noFill/>
          <a:ln w="12700">
            <a:solidFill>
              <a:srgbClr val="CC0033"/>
            </a:solidFill>
          </a:ln>
        </p:spPr>
        <p:txBody>
          <a:bodyPr wrap="square" lIns="274249" tIns="91440" rIns="274249" bIns="91440" rtlCol="0" anchor="ctr">
            <a:spAutoFit/>
          </a:bodyPr>
          <a:lstStyle>
            <a:defPPr>
              <a:defRPr lang="en-US"/>
            </a:defPPr>
            <a:lvl1pPr algn="r" defTabSz="685983">
              <a:defRPr sz="2400" kern="0">
                <a:latin typeface="PT Serif" panose="020A0603040505020204" pitchFamily="18" charset="77"/>
                <a:cs typeface="Arial" panose="020B0604020202020204" pitchFamily="34" charset="0"/>
              </a:defRPr>
            </a:lvl1pPr>
          </a:lstStyle>
          <a:p>
            <a:r>
              <a:rPr lang="en-US" dirty="0">
                <a:latin typeface="Source Sans Pro" panose="020B0503030403020204" pitchFamily="34" charset="0"/>
              </a:rPr>
              <a:t>1,816 in fall 2022</a:t>
            </a:r>
          </a:p>
          <a:p>
            <a:r>
              <a:rPr lang="en-US" dirty="0">
                <a:latin typeface="Source Sans Pro" panose="020B0503030403020204" pitchFamily="34" charset="0"/>
              </a:rPr>
              <a:t>1,714 in fall 2021</a:t>
            </a:r>
          </a:p>
        </p:txBody>
      </p:sp>
      <p:sp>
        <p:nvSpPr>
          <p:cNvPr id="46" name="Content Placeholder 5">
            <a:extLst>
              <a:ext uri="{FF2B5EF4-FFF2-40B4-BE49-F238E27FC236}">
                <a16:creationId xmlns:a16="http://schemas.microsoft.com/office/drawing/2014/main" id="{73D72A4B-8319-D24C-8B98-5A86DA0FFB35}"/>
              </a:ext>
            </a:extLst>
          </p:cNvPr>
          <p:cNvSpPr>
            <a:spLocks noGrp="1"/>
          </p:cNvSpPr>
          <p:nvPr>
            <p:ph idx="1"/>
          </p:nvPr>
        </p:nvSpPr>
        <p:spPr>
          <a:xfrm>
            <a:off x="3005314" y="2016984"/>
            <a:ext cx="3422718" cy="830998"/>
          </a:xfrm>
        </p:spPr>
        <p:txBody>
          <a:bodyPr>
            <a:noAutofit/>
          </a:bodyPr>
          <a:lstStyle/>
          <a:p>
            <a:pPr marL="0" indent="0">
              <a:lnSpc>
                <a:spcPct val="100000"/>
              </a:lnSpc>
              <a:buNone/>
            </a:pPr>
            <a:r>
              <a:rPr lang="en-US" sz="2400" kern="0" dirty="0">
                <a:solidFill>
                  <a:schemeClr val="tx1"/>
                </a:solidFill>
                <a:latin typeface="Georgia" panose="02040502050405020303" pitchFamily="18" charset="0"/>
                <a:cs typeface="Arial" panose="020B0604020202020204" pitchFamily="34" charset="0"/>
              </a:rPr>
              <a:t>Total Enrollment </a:t>
            </a:r>
          </a:p>
          <a:p>
            <a:pPr marL="0" indent="0">
              <a:lnSpc>
                <a:spcPct val="100000"/>
              </a:lnSpc>
              <a:buNone/>
            </a:pPr>
            <a:r>
              <a:rPr lang="en-US" sz="2400" kern="0" dirty="0">
                <a:solidFill>
                  <a:schemeClr val="tx1"/>
                </a:solidFill>
                <a:latin typeface="Georgia" panose="02040502050405020303" pitchFamily="18" charset="0"/>
                <a:cs typeface="Arial" panose="020B0604020202020204" pitchFamily="34" charset="0"/>
              </a:rPr>
              <a:t>YTD Fall 2022*</a:t>
            </a:r>
          </a:p>
          <a:p>
            <a:pPr marL="0" indent="0">
              <a:lnSpc>
                <a:spcPct val="100000"/>
              </a:lnSpc>
              <a:buNone/>
            </a:pPr>
            <a:endParaRPr lang="en-US" sz="2000" dirty="0"/>
          </a:p>
        </p:txBody>
      </p:sp>
      <p:sp>
        <p:nvSpPr>
          <p:cNvPr id="47" name="TextBox 46">
            <a:extLst>
              <a:ext uri="{FF2B5EF4-FFF2-40B4-BE49-F238E27FC236}">
                <a16:creationId xmlns:a16="http://schemas.microsoft.com/office/drawing/2014/main" id="{033C140F-9C11-A44F-8207-C7A40EE6CA25}"/>
              </a:ext>
            </a:extLst>
          </p:cNvPr>
          <p:cNvSpPr txBox="1"/>
          <p:nvPr/>
        </p:nvSpPr>
        <p:spPr>
          <a:xfrm>
            <a:off x="7240663" y="2119758"/>
            <a:ext cx="3274937" cy="553998"/>
          </a:xfrm>
          <a:prstGeom prst="rect">
            <a:avLst/>
          </a:prstGeom>
          <a:noFill/>
          <a:ln w="12700">
            <a:solidFill>
              <a:srgbClr val="CC0033"/>
            </a:solidFill>
          </a:ln>
        </p:spPr>
        <p:txBody>
          <a:bodyPr wrap="square" lIns="274249" tIns="91440" rIns="274249" bIns="91440" rtlCol="0" anchor="ctr">
            <a:spAutoFit/>
          </a:bodyPr>
          <a:lstStyle/>
          <a:p>
            <a:pPr algn="r" defTabSz="685983">
              <a:defRPr/>
            </a:pPr>
            <a:r>
              <a:rPr lang="en-US" sz="2400" kern="0" dirty="0">
                <a:latin typeface="Source Sans Pro" panose="020B0503030403020204" pitchFamily="34" charset="0"/>
                <a:cs typeface="Arial" panose="020B0604020202020204" pitchFamily="34" charset="0"/>
              </a:rPr>
              <a:t>6,718 in fall 2021</a:t>
            </a:r>
          </a:p>
        </p:txBody>
      </p:sp>
      <p:sp>
        <p:nvSpPr>
          <p:cNvPr id="49" name="TextBox 48">
            <a:extLst>
              <a:ext uri="{FF2B5EF4-FFF2-40B4-BE49-F238E27FC236}">
                <a16:creationId xmlns:a16="http://schemas.microsoft.com/office/drawing/2014/main" id="{0C41CBB3-97FA-6C4A-9F2D-A6B0C6F67BF7}"/>
              </a:ext>
            </a:extLst>
          </p:cNvPr>
          <p:cNvSpPr txBox="1"/>
          <p:nvPr/>
        </p:nvSpPr>
        <p:spPr>
          <a:xfrm>
            <a:off x="7182562" y="3139817"/>
            <a:ext cx="3333038" cy="923330"/>
          </a:xfrm>
          <a:prstGeom prst="rect">
            <a:avLst/>
          </a:prstGeom>
          <a:noFill/>
          <a:ln w="12700">
            <a:solidFill>
              <a:srgbClr val="CC0033"/>
            </a:solidFill>
          </a:ln>
        </p:spPr>
        <p:txBody>
          <a:bodyPr wrap="square" lIns="274249" tIns="91440" rIns="274249" bIns="91440" rtlCol="0" anchor="ctr">
            <a:spAutoFit/>
          </a:bodyPr>
          <a:lstStyle>
            <a:defPPr>
              <a:defRPr lang="en-US"/>
            </a:defPPr>
            <a:lvl1pPr algn="r" defTabSz="685983">
              <a:defRPr sz="2400" kern="0">
                <a:latin typeface="PT Serif" panose="020A0603040505020204" pitchFamily="18" charset="77"/>
                <a:cs typeface="Arial" panose="020B0604020202020204" pitchFamily="34" charset="0"/>
              </a:defRPr>
            </a:lvl1pPr>
          </a:lstStyle>
          <a:p>
            <a:r>
              <a:rPr lang="en-US" dirty="0">
                <a:latin typeface="Source Sans Pro" panose="020B0503030403020204" pitchFamily="34" charset="0"/>
              </a:rPr>
              <a:t>4,635 in fall 2022</a:t>
            </a:r>
          </a:p>
          <a:p>
            <a:r>
              <a:rPr lang="en-US" dirty="0">
                <a:latin typeface="Source Sans Pro" panose="020B0503030403020204" pitchFamily="34" charset="0"/>
              </a:rPr>
              <a:t>4,856 in fall 2021</a:t>
            </a:r>
          </a:p>
        </p:txBody>
      </p:sp>
      <p:sp>
        <p:nvSpPr>
          <p:cNvPr id="50" name="TextBox 49">
            <a:extLst>
              <a:ext uri="{FF2B5EF4-FFF2-40B4-BE49-F238E27FC236}">
                <a16:creationId xmlns:a16="http://schemas.microsoft.com/office/drawing/2014/main" id="{CB49E1F9-FF36-1F48-ABC8-7A5F60396606}"/>
              </a:ext>
            </a:extLst>
          </p:cNvPr>
          <p:cNvSpPr txBox="1"/>
          <p:nvPr/>
        </p:nvSpPr>
        <p:spPr>
          <a:xfrm>
            <a:off x="3061223" y="3186044"/>
            <a:ext cx="4212496" cy="830997"/>
          </a:xfrm>
          <a:prstGeom prst="rect">
            <a:avLst/>
          </a:prstGeom>
          <a:noFill/>
        </p:spPr>
        <p:txBody>
          <a:bodyPr wrap="square">
            <a:spAutoFit/>
          </a:bodyPr>
          <a:lstStyle/>
          <a:p>
            <a:pPr marL="0" indent="0" defTabSz="685983">
              <a:buNone/>
              <a:defRPr/>
            </a:pPr>
            <a:r>
              <a:rPr lang="en-US" sz="2400" kern="0" dirty="0">
                <a:latin typeface="Georgia" panose="02040502050405020303" pitchFamily="18" charset="0"/>
                <a:cs typeface="Arial" panose="020B0604020202020204" pitchFamily="34" charset="0"/>
              </a:rPr>
              <a:t>Decrease in Undergraduate Enrollment</a:t>
            </a:r>
          </a:p>
        </p:txBody>
      </p:sp>
      <p:sp>
        <p:nvSpPr>
          <p:cNvPr id="53" name="Content Placeholder 2">
            <a:extLst>
              <a:ext uri="{FF2B5EF4-FFF2-40B4-BE49-F238E27FC236}">
                <a16:creationId xmlns:a16="http://schemas.microsoft.com/office/drawing/2014/main" id="{330942C1-7D92-654D-86DC-C8A9D22EAE5D}"/>
              </a:ext>
            </a:extLst>
          </p:cNvPr>
          <p:cNvSpPr txBox="1">
            <a:spLocks/>
          </p:cNvSpPr>
          <p:nvPr/>
        </p:nvSpPr>
        <p:spPr bwMode="auto">
          <a:xfrm>
            <a:off x="3058948" y="4378060"/>
            <a:ext cx="33602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48" tIns="25724" rIns="51448" bIns="25724"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defTabSz="685983">
              <a:buNone/>
              <a:defRPr/>
            </a:pPr>
            <a:r>
              <a:rPr lang="en-US" sz="2400" kern="0" dirty="0">
                <a:solidFill>
                  <a:schemeClr val="tx1"/>
                </a:solidFill>
                <a:latin typeface="Georgia" panose="02040502050405020303" pitchFamily="18" charset="0"/>
                <a:cs typeface="Arial" panose="020B0604020202020204" pitchFamily="34" charset="0"/>
              </a:rPr>
              <a:t>Increase in Graduate Enrollment</a:t>
            </a:r>
          </a:p>
        </p:txBody>
      </p:sp>
      <p:sp>
        <p:nvSpPr>
          <p:cNvPr id="54" name="Up Arrow 53">
            <a:extLst>
              <a:ext uri="{FF2B5EF4-FFF2-40B4-BE49-F238E27FC236}">
                <a16:creationId xmlns:a16="http://schemas.microsoft.com/office/drawing/2014/main" id="{32314F89-6787-D247-9935-C9A55276182A}"/>
              </a:ext>
            </a:extLst>
          </p:cNvPr>
          <p:cNvSpPr/>
          <p:nvPr/>
        </p:nvSpPr>
        <p:spPr>
          <a:xfrm>
            <a:off x="7501192" y="4491648"/>
            <a:ext cx="363569" cy="46735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0000"/>
              </a:solidFill>
              <a:latin typeface="Source Sans Pro" panose="020B0503030403020204" pitchFamily="34" charset="0"/>
            </a:endParaRPr>
          </a:p>
        </p:txBody>
      </p:sp>
      <p:sp>
        <p:nvSpPr>
          <p:cNvPr id="55" name="TextBox 54">
            <a:extLst>
              <a:ext uri="{FF2B5EF4-FFF2-40B4-BE49-F238E27FC236}">
                <a16:creationId xmlns:a16="http://schemas.microsoft.com/office/drawing/2014/main" id="{CB5042AB-F845-8444-A751-71522B094FF5}"/>
              </a:ext>
            </a:extLst>
          </p:cNvPr>
          <p:cNvSpPr txBox="1"/>
          <p:nvPr/>
        </p:nvSpPr>
        <p:spPr>
          <a:xfrm>
            <a:off x="685800" y="1981200"/>
            <a:ext cx="2205951" cy="1015663"/>
          </a:xfrm>
          <a:prstGeom prst="rect">
            <a:avLst/>
          </a:prstGeom>
          <a:noFill/>
        </p:spPr>
        <p:txBody>
          <a:bodyPr wrap="square" rtlCol="0">
            <a:spAutoFit/>
          </a:bodyPr>
          <a:lstStyle/>
          <a:p>
            <a:pPr algn="r"/>
            <a:r>
              <a:rPr lang="en-US" sz="6000" b="1" dirty="0">
                <a:solidFill>
                  <a:srgbClr val="CC0033"/>
                </a:solidFill>
                <a:latin typeface="Oswald" pitchFamily="2" charset="77"/>
              </a:rPr>
              <a:t>6,451</a:t>
            </a:r>
          </a:p>
        </p:txBody>
      </p:sp>
      <p:sp>
        <p:nvSpPr>
          <p:cNvPr id="56" name="TextBox 55">
            <a:extLst>
              <a:ext uri="{FF2B5EF4-FFF2-40B4-BE49-F238E27FC236}">
                <a16:creationId xmlns:a16="http://schemas.microsoft.com/office/drawing/2014/main" id="{A0A82F3C-0F60-9E42-A3FA-6F76692DF765}"/>
              </a:ext>
            </a:extLst>
          </p:cNvPr>
          <p:cNvSpPr txBox="1"/>
          <p:nvPr/>
        </p:nvSpPr>
        <p:spPr>
          <a:xfrm>
            <a:off x="1143000" y="3124200"/>
            <a:ext cx="1748751" cy="1015663"/>
          </a:xfrm>
          <a:prstGeom prst="rect">
            <a:avLst/>
          </a:prstGeom>
          <a:noFill/>
        </p:spPr>
        <p:txBody>
          <a:bodyPr wrap="square" rtlCol="0">
            <a:spAutoFit/>
          </a:bodyPr>
          <a:lstStyle/>
          <a:p>
            <a:pPr algn="r"/>
            <a:r>
              <a:rPr lang="en-US" sz="6000" b="1" dirty="0">
                <a:solidFill>
                  <a:srgbClr val="CC0033"/>
                </a:solidFill>
                <a:latin typeface="Oswald" pitchFamily="2" charset="77"/>
              </a:rPr>
              <a:t>11%</a:t>
            </a:r>
          </a:p>
        </p:txBody>
      </p:sp>
      <p:sp>
        <p:nvSpPr>
          <p:cNvPr id="57" name="TextBox 56">
            <a:extLst>
              <a:ext uri="{FF2B5EF4-FFF2-40B4-BE49-F238E27FC236}">
                <a16:creationId xmlns:a16="http://schemas.microsoft.com/office/drawing/2014/main" id="{60231F8F-2516-D742-8024-E3524B729E5E}"/>
              </a:ext>
            </a:extLst>
          </p:cNvPr>
          <p:cNvSpPr txBox="1"/>
          <p:nvPr/>
        </p:nvSpPr>
        <p:spPr>
          <a:xfrm>
            <a:off x="1143000" y="4267200"/>
            <a:ext cx="1611113" cy="1015663"/>
          </a:xfrm>
          <a:prstGeom prst="rect">
            <a:avLst/>
          </a:prstGeom>
          <a:noFill/>
        </p:spPr>
        <p:txBody>
          <a:bodyPr wrap="square" rtlCol="0">
            <a:spAutoFit/>
          </a:bodyPr>
          <a:lstStyle/>
          <a:p>
            <a:pPr algn="r"/>
            <a:r>
              <a:rPr lang="en-US" sz="6000" b="1" dirty="0">
                <a:solidFill>
                  <a:srgbClr val="CC0033"/>
                </a:solidFill>
                <a:latin typeface="Oswald" pitchFamily="2" charset="77"/>
              </a:rPr>
              <a:t>8%</a:t>
            </a:r>
          </a:p>
        </p:txBody>
      </p:sp>
      <p:sp>
        <p:nvSpPr>
          <p:cNvPr id="58" name="Content Placeholder 2">
            <a:extLst>
              <a:ext uri="{FF2B5EF4-FFF2-40B4-BE49-F238E27FC236}">
                <a16:creationId xmlns:a16="http://schemas.microsoft.com/office/drawing/2014/main" id="{6D7CA38B-26C1-524D-883A-B2341C3D21CD}"/>
              </a:ext>
            </a:extLst>
          </p:cNvPr>
          <p:cNvSpPr txBox="1">
            <a:spLocks/>
          </p:cNvSpPr>
          <p:nvPr/>
        </p:nvSpPr>
        <p:spPr bwMode="auto">
          <a:xfrm>
            <a:off x="8229600" y="6433481"/>
            <a:ext cx="3567659" cy="21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48" tIns="25724" rIns="51448" bIns="25724"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algn="r" defTabSz="914354">
              <a:buNone/>
              <a:defRPr/>
            </a:pPr>
            <a:r>
              <a:rPr lang="en-US" sz="1200" kern="0" dirty="0">
                <a:latin typeface="Source Sans Pro" panose="020B0503030403020204" pitchFamily="34" charset="0"/>
                <a:cs typeface="Arial" panose="020B0604020202020204" pitchFamily="34" charset="0"/>
              </a:rPr>
              <a:t>*Projected  Number</a:t>
            </a:r>
            <a:endParaRPr lang="en-US" sz="1200" i="1" kern="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3D8B6F9-6475-6E4E-BBF8-37D323360107}"/>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Total Enrollment Numbers</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
        <p:nvSpPr>
          <p:cNvPr id="18" name="Up Arrow 17">
            <a:extLst>
              <a:ext uri="{FF2B5EF4-FFF2-40B4-BE49-F238E27FC236}">
                <a16:creationId xmlns:a16="http://schemas.microsoft.com/office/drawing/2014/main" id="{E3581ADB-5477-BC4B-8EED-9F3633A78845}"/>
              </a:ext>
            </a:extLst>
          </p:cNvPr>
          <p:cNvSpPr/>
          <p:nvPr/>
        </p:nvSpPr>
        <p:spPr>
          <a:xfrm rot="10800000">
            <a:off x="7501188" y="2247704"/>
            <a:ext cx="363569" cy="290969"/>
          </a:xfrm>
          <a:prstGeom prst="up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0000"/>
              </a:solidFill>
              <a:latin typeface="Source Sans Pro" panose="020B0503030403020204" pitchFamily="34" charset="0"/>
            </a:endParaRPr>
          </a:p>
        </p:txBody>
      </p:sp>
      <p:sp>
        <p:nvSpPr>
          <p:cNvPr id="19" name="Up Arrow 18">
            <a:extLst>
              <a:ext uri="{FF2B5EF4-FFF2-40B4-BE49-F238E27FC236}">
                <a16:creationId xmlns:a16="http://schemas.microsoft.com/office/drawing/2014/main" id="{586981F0-7533-4E4B-8FAF-36BBE2CF2771}"/>
              </a:ext>
            </a:extLst>
          </p:cNvPr>
          <p:cNvSpPr/>
          <p:nvPr/>
        </p:nvSpPr>
        <p:spPr>
          <a:xfrm rot="10800000">
            <a:off x="7485950" y="3328187"/>
            <a:ext cx="363569" cy="532752"/>
          </a:xfrm>
          <a:prstGeom prst="up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0000"/>
              </a:solidFill>
              <a:latin typeface="Source Sans Pro" panose="020B0503030403020204" pitchFamily="34" charset="0"/>
            </a:endParaRPr>
          </a:p>
        </p:txBody>
      </p:sp>
      <p:sp>
        <p:nvSpPr>
          <p:cNvPr id="21" name="Content Placeholder 2">
            <a:extLst>
              <a:ext uri="{FF2B5EF4-FFF2-40B4-BE49-F238E27FC236}">
                <a16:creationId xmlns:a16="http://schemas.microsoft.com/office/drawing/2014/main" id="{FA5D0A51-1ED9-2F48-88C9-FD46253C4EF7}"/>
              </a:ext>
            </a:extLst>
          </p:cNvPr>
          <p:cNvSpPr txBox="1">
            <a:spLocks/>
          </p:cNvSpPr>
          <p:nvPr/>
        </p:nvSpPr>
        <p:spPr bwMode="auto">
          <a:xfrm>
            <a:off x="3058948" y="5534507"/>
            <a:ext cx="35676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48" tIns="25724" rIns="51448" bIns="25724"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400">
                <a:solidFill>
                  <a:srgbClr val="5F5F5F"/>
                </a:solidFill>
                <a:latin typeface="+mn-lt"/>
              </a:defRPr>
            </a:lvl2pPr>
            <a:lvl3pPr marL="1143000" indent="-228600" algn="l" rtl="0" eaLnBrk="1" fontAlgn="base" hangingPunct="1">
              <a:spcBef>
                <a:spcPct val="20000"/>
              </a:spcBef>
              <a:spcAft>
                <a:spcPct val="0"/>
              </a:spcAft>
              <a:buChar char="•"/>
              <a:defRPr sz="2000">
                <a:solidFill>
                  <a:srgbClr val="5F5F5F"/>
                </a:solidFill>
                <a:latin typeface="+mn-lt"/>
              </a:defRPr>
            </a:lvl3pPr>
            <a:lvl4pPr marL="1600200" indent="-228600" algn="l" rtl="0" eaLnBrk="1" fontAlgn="base" hangingPunct="1">
              <a:spcBef>
                <a:spcPct val="20000"/>
              </a:spcBef>
              <a:spcAft>
                <a:spcPct val="0"/>
              </a:spcAft>
              <a:buChar char="–"/>
              <a:defRPr sz="1800">
                <a:solidFill>
                  <a:srgbClr val="5F5F5F"/>
                </a:solidFill>
                <a:latin typeface="+mn-lt"/>
              </a:defRPr>
            </a:lvl4pPr>
            <a:lvl5pPr marL="2057400" indent="-228600" algn="l" rtl="0" eaLnBrk="1" fontAlgn="base" hangingPunct="1">
              <a:spcBef>
                <a:spcPct val="20000"/>
              </a:spcBef>
              <a:spcAft>
                <a:spcPct val="0"/>
              </a:spcAft>
              <a:buChar char="»"/>
              <a:defRPr sz="1800">
                <a:solidFill>
                  <a:srgbClr val="5F5F5F"/>
                </a:solidFill>
                <a:latin typeface="+mn-lt"/>
              </a:defRPr>
            </a:lvl5pPr>
            <a:lvl6pPr marL="2514600" indent="-228600" algn="l" rtl="0" eaLnBrk="1" fontAlgn="base" hangingPunct="1">
              <a:spcBef>
                <a:spcPct val="20000"/>
              </a:spcBef>
              <a:spcAft>
                <a:spcPct val="0"/>
              </a:spcAft>
              <a:buChar char="»"/>
              <a:defRPr sz="1800">
                <a:solidFill>
                  <a:srgbClr val="5F5F5F"/>
                </a:solidFill>
                <a:latin typeface="+mn-lt"/>
              </a:defRPr>
            </a:lvl6pPr>
            <a:lvl7pPr marL="2971800" indent="-228600" algn="l" rtl="0" eaLnBrk="1" fontAlgn="base" hangingPunct="1">
              <a:spcBef>
                <a:spcPct val="20000"/>
              </a:spcBef>
              <a:spcAft>
                <a:spcPct val="0"/>
              </a:spcAft>
              <a:buChar char="»"/>
              <a:defRPr sz="1800">
                <a:solidFill>
                  <a:srgbClr val="5F5F5F"/>
                </a:solidFill>
                <a:latin typeface="+mn-lt"/>
              </a:defRPr>
            </a:lvl7pPr>
            <a:lvl8pPr marL="3429000" indent="-228600" algn="l" rtl="0" eaLnBrk="1" fontAlgn="base" hangingPunct="1">
              <a:spcBef>
                <a:spcPct val="20000"/>
              </a:spcBef>
              <a:spcAft>
                <a:spcPct val="0"/>
              </a:spcAft>
              <a:buChar char="»"/>
              <a:defRPr sz="1800">
                <a:solidFill>
                  <a:srgbClr val="5F5F5F"/>
                </a:solidFill>
                <a:latin typeface="+mn-lt"/>
              </a:defRPr>
            </a:lvl8pPr>
            <a:lvl9pPr marL="3886200" indent="-228600" algn="l" rtl="0" eaLnBrk="1" fontAlgn="base" hangingPunct="1">
              <a:spcBef>
                <a:spcPct val="20000"/>
              </a:spcBef>
              <a:spcAft>
                <a:spcPct val="0"/>
              </a:spcAft>
              <a:buChar char="»"/>
              <a:defRPr sz="1800">
                <a:solidFill>
                  <a:srgbClr val="5F5F5F"/>
                </a:solidFill>
                <a:latin typeface="+mn-lt"/>
              </a:defRPr>
            </a:lvl9pPr>
          </a:lstStyle>
          <a:p>
            <a:pPr marL="0" indent="0" defTabSz="685983">
              <a:buNone/>
              <a:defRPr/>
            </a:pPr>
            <a:r>
              <a:rPr lang="en-US" sz="2400" kern="0" dirty="0">
                <a:solidFill>
                  <a:schemeClr val="tx1"/>
                </a:solidFill>
                <a:latin typeface="Georgia" panose="02040502050405020303" pitchFamily="18" charset="0"/>
                <a:cs typeface="Arial" panose="020B0604020202020204" pitchFamily="34" charset="0"/>
              </a:rPr>
              <a:t>Undergraduates who are First-Gen Students</a:t>
            </a:r>
          </a:p>
        </p:txBody>
      </p:sp>
      <p:sp>
        <p:nvSpPr>
          <p:cNvPr id="22" name="TextBox 21">
            <a:extLst>
              <a:ext uri="{FF2B5EF4-FFF2-40B4-BE49-F238E27FC236}">
                <a16:creationId xmlns:a16="http://schemas.microsoft.com/office/drawing/2014/main" id="{C8171685-E0A4-8349-8999-16E5EDA67641}"/>
              </a:ext>
            </a:extLst>
          </p:cNvPr>
          <p:cNvSpPr txBox="1"/>
          <p:nvPr/>
        </p:nvSpPr>
        <p:spPr>
          <a:xfrm>
            <a:off x="457200" y="5423647"/>
            <a:ext cx="2296913" cy="1015663"/>
          </a:xfrm>
          <a:prstGeom prst="rect">
            <a:avLst/>
          </a:prstGeom>
          <a:noFill/>
        </p:spPr>
        <p:txBody>
          <a:bodyPr wrap="square" rtlCol="0">
            <a:spAutoFit/>
          </a:bodyPr>
          <a:lstStyle/>
          <a:p>
            <a:pPr algn="r"/>
            <a:r>
              <a:rPr lang="en-US" sz="6000" b="1" dirty="0">
                <a:solidFill>
                  <a:srgbClr val="CC0033"/>
                </a:solidFill>
                <a:latin typeface="Oswald" pitchFamily="2" charset="77"/>
              </a:rPr>
              <a:t>55%</a:t>
            </a:r>
          </a:p>
        </p:txBody>
      </p:sp>
    </p:spTree>
    <p:extLst>
      <p:ext uri="{BB962C8B-B14F-4D97-AF65-F5344CB8AC3E}">
        <p14:creationId xmlns:p14="http://schemas.microsoft.com/office/powerpoint/2010/main" val="299336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096000" y="1295400"/>
            <a:ext cx="5638800" cy="2819400"/>
          </a:xfrm>
        </p:spPr>
        <p:txBody>
          <a:bodyPr>
            <a:noAutofit/>
          </a:bodyPr>
          <a:lstStyle/>
          <a:p>
            <a:r>
              <a:rPr lang="en-US" sz="6000" b="1" dirty="0">
                <a:latin typeface="Georgia" panose="02040502050405020303" pitchFamily="18" charset="0"/>
                <a:cs typeface="Arial" panose="020B0604020202020204" pitchFamily="34" charset="0"/>
              </a:rPr>
              <a:t>Diversity, Equity, and Inclusion</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BF3E860E-37E9-C24C-B2FE-7DB312EE98F1}"/>
              </a:ext>
            </a:extLst>
          </p:cNvPr>
          <p:cNvSpPr txBox="1"/>
          <p:nvPr/>
        </p:nvSpPr>
        <p:spPr>
          <a:xfrm>
            <a:off x="6096000" y="4114800"/>
            <a:ext cx="5105400" cy="461665"/>
          </a:xfrm>
          <a:prstGeom prst="rect">
            <a:avLst/>
          </a:prstGeom>
          <a:noFill/>
        </p:spPr>
        <p:txBody>
          <a:bodyPr wrap="square">
            <a:spAutoFit/>
          </a:bodyPr>
          <a:lstStyle/>
          <a:p>
            <a:pPr marL="0" indent="0">
              <a:buNone/>
            </a:pPr>
            <a:r>
              <a:rPr lang="en-US" sz="2400" dirty="0">
                <a:solidFill>
                  <a:schemeClr val="bg1"/>
                </a:solidFill>
                <a:latin typeface="Source Sans Pro" panose="020B0503030403020204" pitchFamily="34" charset="0"/>
              </a:rPr>
              <a:t>diversity.rutgers.edu/university-plan</a:t>
            </a: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1"/>
          <a:stretch/>
        </p:blipFill>
        <p:spPr>
          <a:xfrm>
            <a:off x="0" y="0"/>
            <a:ext cx="5638800" cy="6858000"/>
          </a:xfrm>
          <a:prstGeom prst="rect">
            <a:avLst/>
          </a:prstGeom>
        </p:spPr>
      </p:pic>
    </p:spTree>
    <p:extLst>
      <p:ext uri="{BB962C8B-B14F-4D97-AF65-F5344CB8AC3E}">
        <p14:creationId xmlns:p14="http://schemas.microsoft.com/office/powerpoint/2010/main" val="247653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6AC7E-3BD4-8C49-9013-F9327CF3CB66}"/>
              </a:ext>
            </a:extLst>
          </p:cNvPr>
          <p:cNvSpPr>
            <a:spLocks noGrp="1"/>
          </p:cNvSpPr>
          <p:nvPr>
            <p:ph idx="1"/>
          </p:nvPr>
        </p:nvSpPr>
        <p:spPr>
          <a:xfrm>
            <a:off x="533400" y="2057396"/>
            <a:ext cx="11125200" cy="4387697"/>
          </a:xfrm>
        </p:spPr>
        <p:txBody>
          <a:bodyPr/>
          <a:lstStyle/>
          <a:p>
            <a:pPr>
              <a:spcBef>
                <a:spcPts val="1500"/>
              </a:spcBef>
            </a:pPr>
            <a:r>
              <a:rPr lang="en-US" sz="3000" dirty="0">
                <a:solidFill>
                  <a:schemeClr val="tx1"/>
                </a:solidFill>
                <a:latin typeface="Source Sans Pro" panose="020B0503030403020204" pitchFamily="34" charset="0"/>
              </a:rPr>
              <a:t>2022 Diversity, Inclusion, and Civic Engagement Awards</a:t>
            </a:r>
          </a:p>
          <a:p>
            <a:pPr>
              <a:spcBef>
                <a:spcPts val="1500"/>
              </a:spcBef>
            </a:pPr>
            <a:r>
              <a:rPr lang="en-US" sz="3000" dirty="0">
                <a:solidFill>
                  <a:schemeClr val="tx1"/>
                </a:solidFill>
                <a:latin typeface="Source Sans Pro" panose="020B0503030403020204" pitchFamily="34" charset="0"/>
              </a:rPr>
              <a:t>IDEA Innovation Grants</a:t>
            </a:r>
          </a:p>
          <a:p>
            <a:pPr>
              <a:spcBef>
                <a:spcPts val="1500"/>
              </a:spcBef>
            </a:pPr>
            <a:r>
              <a:rPr lang="en-US" sz="3000" dirty="0">
                <a:solidFill>
                  <a:schemeClr val="tx1"/>
                </a:solidFill>
                <a:latin typeface="Source Sans Pro" panose="020B0503030403020204" pitchFamily="34" charset="0"/>
              </a:rPr>
              <a:t>Launch of Truth, Racial Healing, and Transformation Center</a:t>
            </a:r>
          </a:p>
          <a:p>
            <a:pPr>
              <a:spcBef>
                <a:spcPts val="1500"/>
              </a:spcBef>
            </a:pPr>
            <a:r>
              <a:rPr lang="en-US" sz="3000" dirty="0">
                <a:solidFill>
                  <a:schemeClr val="tx1"/>
                </a:solidFill>
                <a:latin typeface="Source Sans Pro" panose="020B0503030403020204" pitchFamily="34" charset="0"/>
              </a:rPr>
              <a:t>Establishment of the DEI Council and Diversity Strategic Plan </a:t>
            </a:r>
          </a:p>
          <a:p>
            <a:pPr>
              <a:spcBef>
                <a:spcPts val="1500"/>
              </a:spcBef>
            </a:pPr>
            <a:r>
              <a:rPr lang="en-US" sz="3000" dirty="0">
                <a:solidFill>
                  <a:schemeClr val="tx1"/>
                </a:solidFill>
                <a:latin typeface="Source Sans Pro" panose="020B0503030403020204" pitchFamily="34" charset="0"/>
              </a:rPr>
              <a:t>Inaugural Rites of Passage Ceremony</a:t>
            </a:r>
          </a:p>
          <a:p>
            <a:pPr marL="0" indent="0">
              <a:buNone/>
            </a:pPr>
            <a:endParaRPr lang="en-US" dirty="0"/>
          </a:p>
        </p:txBody>
      </p:sp>
      <p:sp>
        <p:nvSpPr>
          <p:cNvPr id="5" name="Title 1">
            <a:extLst>
              <a:ext uri="{FF2B5EF4-FFF2-40B4-BE49-F238E27FC236}">
                <a16:creationId xmlns:a16="http://schemas.microsoft.com/office/drawing/2014/main" id="{6DEBEC6F-D0A3-FC42-97B5-BA2B618BC587}"/>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Diversity, Equity, and Inclusion</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1706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096000" y="2819400"/>
            <a:ext cx="5638800" cy="990600"/>
          </a:xfrm>
        </p:spPr>
        <p:txBody>
          <a:bodyPr>
            <a:noAutofit/>
          </a:bodyPr>
          <a:lstStyle/>
          <a:p>
            <a:pPr algn="ctr"/>
            <a:r>
              <a:rPr lang="en-US" sz="6000" b="1" dirty="0">
                <a:latin typeface="Georgia" panose="02040502050405020303" pitchFamily="18" charset="0"/>
                <a:cs typeface="Arial" panose="020B0604020202020204" pitchFamily="34" charset="0"/>
              </a:rPr>
              <a:t>Research</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381460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688080-8BAC-1D48-A5B3-EB4503774BD1}"/>
              </a:ext>
            </a:extLst>
          </p:cNvPr>
          <p:cNvSpPr txBox="1">
            <a:spLocks/>
          </p:cNvSpPr>
          <p:nvPr/>
        </p:nvSpPr>
        <p:spPr bwMode="auto">
          <a:xfrm>
            <a:off x="304800" y="951716"/>
            <a:ext cx="11658600" cy="9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1">
                <a:solidFill>
                  <a:schemeClr val="tx2"/>
                </a:solidFill>
                <a:latin typeface="+mj-lt"/>
                <a:ea typeface="+mj-ea"/>
                <a:cs typeface="+mj-cs"/>
              </a:defRPr>
            </a:lvl1pPr>
            <a:lvl2pPr algn="l" rtl="0" eaLnBrk="1" fontAlgn="base" hangingPunct="1">
              <a:spcBef>
                <a:spcPct val="0"/>
              </a:spcBef>
              <a:spcAft>
                <a:spcPct val="0"/>
              </a:spcAft>
              <a:defRPr sz="2251">
                <a:solidFill>
                  <a:schemeClr val="tx2"/>
                </a:solidFill>
                <a:latin typeface="Formata BQ Regular" pitchFamily="50" charset="0"/>
              </a:defRPr>
            </a:lvl2pPr>
            <a:lvl3pPr algn="l" rtl="0" eaLnBrk="1" fontAlgn="base" hangingPunct="1">
              <a:spcBef>
                <a:spcPct val="0"/>
              </a:spcBef>
              <a:spcAft>
                <a:spcPct val="0"/>
              </a:spcAft>
              <a:defRPr sz="2251">
                <a:solidFill>
                  <a:schemeClr val="tx2"/>
                </a:solidFill>
                <a:latin typeface="Formata BQ Regular" pitchFamily="50" charset="0"/>
              </a:defRPr>
            </a:lvl3pPr>
            <a:lvl4pPr algn="l" rtl="0" eaLnBrk="1" fontAlgn="base" hangingPunct="1">
              <a:spcBef>
                <a:spcPct val="0"/>
              </a:spcBef>
              <a:spcAft>
                <a:spcPct val="0"/>
              </a:spcAft>
              <a:defRPr sz="2251">
                <a:solidFill>
                  <a:schemeClr val="tx2"/>
                </a:solidFill>
                <a:latin typeface="Formata BQ Regular" pitchFamily="50" charset="0"/>
              </a:defRPr>
            </a:lvl4pPr>
            <a:lvl5pPr algn="l" rtl="0" eaLnBrk="1" fontAlgn="base" hangingPunct="1">
              <a:spcBef>
                <a:spcPct val="0"/>
              </a:spcBef>
              <a:spcAft>
                <a:spcPct val="0"/>
              </a:spcAft>
              <a:defRPr sz="2251">
                <a:solidFill>
                  <a:schemeClr val="tx2"/>
                </a:solidFill>
                <a:latin typeface="Formata BQ Regular" pitchFamily="50" charset="0"/>
              </a:defRPr>
            </a:lvl5pPr>
            <a:lvl6pPr marL="342866" algn="l" rtl="0" eaLnBrk="1" fontAlgn="base" hangingPunct="1">
              <a:spcBef>
                <a:spcPct val="0"/>
              </a:spcBef>
              <a:spcAft>
                <a:spcPct val="0"/>
              </a:spcAft>
              <a:defRPr sz="2251">
                <a:solidFill>
                  <a:schemeClr val="tx2"/>
                </a:solidFill>
                <a:latin typeface="Formata BQ Regular" pitchFamily="50" charset="0"/>
              </a:defRPr>
            </a:lvl6pPr>
            <a:lvl7pPr marL="685734" algn="l" rtl="0" eaLnBrk="1" fontAlgn="base" hangingPunct="1">
              <a:spcBef>
                <a:spcPct val="0"/>
              </a:spcBef>
              <a:spcAft>
                <a:spcPct val="0"/>
              </a:spcAft>
              <a:defRPr sz="2251">
                <a:solidFill>
                  <a:schemeClr val="tx2"/>
                </a:solidFill>
                <a:latin typeface="Formata BQ Regular" pitchFamily="50" charset="0"/>
              </a:defRPr>
            </a:lvl7pPr>
            <a:lvl8pPr marL="1028598" algn="l" rtl="0" eaLnBrk="1" fontAlgn="base" hangingPunct="1">
              <a:spcBef>
                <a:spcPct val="0"/>
              </a:spcBef>
              <a:spcAft>
                <a:spcPct val="0"/>
              </a:spcAft>
              <a:defRPr sz="2251">
                <a:solidFill>
                  <a:schemeClr val="tx2"/>
                </a:solidFill>
                <a:latin typeface="Formata BQ Regular" pitchFamily="50" charset="0"/>
              </a:defRPr>
            </a:lvl8pPr>
            <a:lvl9pPr marL="1371464" algn="l" rtl="0" eaLnBrk="1" fontAlgn="base" hangingPunct="1">
              <a:spcBef>
                <a:spcPct val="0"/>
              </a:spcBef>
              <a:spcAft>
                <a:spcPct val="0"/>
              </a:spcAft>
              <a:defRPr sz="2251">
                <a:solidFill>
                  <a:schemeClr val="tx2"/>
                </a:solidFill>
                <a:latin typeface="Formata BQ Regular" pitchFamily="50" charset="0"/>
              </a:defRPr>
            </a:lvl9pPr>
          </a:lstStyle>
          <a:p>
            <a:pPr algn="ctr" defTabSz="914400"/>
            <a:r>
              <a:rPr lang="en-US" sz="4000" b="1" kern="0" dirty="0">
                <a:solidFill>
                  <a:srgbClr val="C00000"/>
                </a:solidFill>
                <a:latin typeface="Georgia" panose="02040502050405020303" pitchFamily="18" charset="0"/>
                <a:ea typeface="Verdana" panose="020B0604030504040204" pitchFamily="34" charset="0"/>
                <a:cs typeface="Arial" panose="020B0604020202020204" pitchFamily="34" charset="0"/>
              </a:rPr>
              <a:t>Sponsored Research</a:t>
            </a:r>
            <a:endParaRPr lang="en-US" sz="2400" kern="0" dirty="0">
              <a:solidFill>
                <a:schemeClr val="tx1"/>
              </a:solidFill>
              <a:latin typeface="Source Sans Pro" panose="020B0503030403020204" pitchFamily="34" charset="0"/>
              <a:ea typeface="Verdana" panose="020B0604030504040204" pitchFamily="34" charset="0"/>
              <a:cs typeface="Arial" panose="020B0604020202020204" pitchFamily="34" charset="0"/>
            </a:endParaRPr>
          </a:p>
        </p:txBody>
      </p:sp>
      <p:sp>
        <p:nvSpPr>
          <p:cNvPr id="14" name="Content Placeholder 5">
            <a:extLst>
              <a:ext uri="{FF2B5EF4-FFF2-40B4-BE49-F238E27FC236}">
                <a16:creationId xmlns:a16="http://schemas.microsoft.com/office/drawing/2014/main" id="{FDAB7A45-14DF-5049-87BF-31A7FF90EEF5}"/>
              </a:ext>
            </a:extLst>
          </p:cNvPr>
          <p:cNvSpPr>
            <a:spLocks noGrp="1"/>
          </p:cNvSpPr>
          <p:nvPr>
            <p:ph idx="1"/>
          </p:nvPr>
        </p:nvSpPr>
        <p:spPr>
          <a:xfrm>
            <a:off x="3817945" y="2626584"/>
            <a:ext cx="3422718" cy="830998"/>
          </a:xfrm>
        </p:spPr>
        <p:txBody>
          <a:bodyPr>
            <a:noAutofit/>
          </a:bodyPr>
          <a:lstStyle/>
          <a:p>
            <a:pPr marL="0" indent="0">
              <a:lnSpc>
                <a:spcPct val="100000"/>
              </a:lnSpc>
              <a:buNone/>
            </a:pPr>
            <a:r>
              <a:rPr lang="en-US" sz="2400" kern="0" dirty="0">
                <a:solidFill>
                  <a:schemeClr val="tx1"/>
                </a:solidFill>
                <a:latin typeface="Georgia" panose="02040502050405020303" pitchFamily="18" charset="0"/>
                <a:cs typeface="Arial" panose="020B0604020202020204" pitchFamily="34" charset="0"/>
              </a:rPr>
              <a:t>Total Research Dollars </a:t>
            </a:r>
          </a:p>
          <a:p>
            <a:pPr marL="0" indent="0">
              <a:lnSpc>
                <a:spcPct val="100000"/>
              </a:lnSpc>
              <a:buNone/>
            </a:pPr>
            <a:r>
              <a:rPr lang="en-US" sz="2400" kern="0" dirty="0">
                <a:solidFill>
                  <a:schemeClr val="tx1"/>
                </a:solidFill>
                <a:latin typeface="Georgia" panose="02040502050405020303" pitchFamily="18" charset="0"/>
                <a:cs typeface="Arial" panose="020B0604020202020204" pitchFamily="34" charset="0"/>
              </a:rPr>
              <a:t>FY2021</a:t>
            </a:r>
          </a:p>
          <a:p>
            <a:pPr marL="0" indent="0">
              <a:lnSpc>
                <a:spcPct val="100000"/>
              </a:lnSpc>
              <a:buNone/>
            </a:pPr>
            <a:endParaRPr lang="en-US" sz="2000" dirty="0"/>
          </a:p>
        </p:txBody>
      </p:sp>
      <p:sp>
        <p:nvSpPr>
          <p:cNvPr id="15" name="TextBox 14">
            <a:extLst>
              <a:ext uri="{FF2B5EF4-FFF2-40B4-BE49-F238E27FC236}">
                <a16:creationId xmlns:a16="http://schemas.microsoft.com/office/drawing/2014/main" id="{2510743B-5D86-3F4F-A0B8-1BEDDF9CE837}"/>
              </a:ext>
            </a:extLst>
          </p:cNvPr>
          <p:cNvSpPr txBox="1"/>
          <p:nvPr/>
        </p:nvSpPr>
        <p:spPr>
          <a:xfrm>
            <a:off x="7396526" y="2729358"/>
            <a:ext cx="3274937" cy="553998"/>
          </a:xfrm>
          <a:prstGeom prst="rect">
            <a:avLst/>
          </a:prstGeom>
          <a:noFill/>
          <a:ln w="12700">
            <a:solidFill>
              <a:srgbClr val="CC0033"/>
            </a:solidFill>
          </a:ln>
        </p:spPr>
        <p:txBody>
          <a:bodyPr wrap="square" lIns="274249" tIns="91440" rIns="274249" bIns="91440" rtlCol="0" anchor="ctr">
            <a:spAutoFit/>
          </a:bodyPr>
          <a:lstStyle/>
          <a:p>
            <a:pPr algn="r" defTabSz="685983">
              <a:defRPr/>
            </a:pPr>
            <a:r>
              <a:rPr lang="en-US" sz="2400" kern="0" dirty="0">
                <a:latin typeface="Source Sans Pro" panose="020B0503030403020204" pitchFamily="34" charset="0"/>
                <a:cs typeface="Arial" panose="020B0604020202020204" pitchFamily="34" charset="0"/>
              </a:rPr>
              <a:t>$20.4M FY2020, -0.5%</a:t>
            </a:r>
          </a:p>
        </p:txBody>
      </p:sp>
      <p:sp>
        <p:nvSpPr>
          <p:cNvPr id="16" name="TextBox 15">
            <a:extLst>
              <a:ext uri="{FF2B5EF4-FFF2-40B4-BE49-F238E27FC236}">
                <a16:creationId xmlns:a16="http://schemas.microsoft.com/office/drawing/2014/main" id="{146CFB20-C99F-0144-AB58-77A991EE3CDF}"/>
              </a:ext>
            </a:extLst>
          </p:cNvPr>
          <p:cNvSpPr txBox="1"/>
          <p:nvPr/>
        </p:nvSpPr>
        <p:spPr>
          <a:xfrm>
            <a:off x="685800" y="2590800"/>
            <a:ext cx="2971800" cy="1015663"/>
          </a:xfrm>
          <a:prstGeom prst="rect">
            <a:avLst/>
          </a:prstGeom>
          <a:noFill/>
        </p:spPr>
        <p:txBody>
          <a:bodyPr wrap="square" rtlCol="0">
            <a:spAutoFit/>
          </a:bodyPr>
          <a:lstStyle/>
          <a:p>
            <a:pPr algn="r"/>
            <a:r>
              <a:rPr lang="en-US" sz="6000" b="1" dirty="0">
                <a:solidFill>
                  <a:srgbClr val="CC0033"/>
                </a:solidFill>
                <a:latin typeface="Oswald" pitchFamily="2" charset="77"/>
              </a:rPr>
              <a:t>$20.3M</a:t>
            </a:r>
          </a:p>
        </p:txBody>
      </p:sp>
      <p:sp>
        <p:nvSpPr>
          <p:cNvPr id="19" name="Content Placeholder 5">
            <a:extLst>
              <a:ext uri="{FF2B5EF4-FFF2-40B4-BE49-F238E27FC236}">
                <a16:creationId xmlns:a16="http://schemas.microsoft.com/office/drawing/2014/main" id="{B7D46FC9-FBC4-1341-A732-06EF2A44D27B}"/>
              </a:ext>
            </a:extLst>
          </p:cNvPr>
          <p:cNvSpPr txBox="1">
            <a:spLocks/>
          </p:cNvSpPr>
          <p:nvPr/>
        </p:nvSpPr>
        <p:spPr bwMode="auto">
          <a:xfrm>
            <a:off x="3817945" y="4354121"/>
            <a:ext cx="3422718"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50" indent="-257150" algn="l" rtl="0" eaLnBrk="1" fontAlgn="base" hangingPunct="1">
              <a:spcBef>
                <a:spcPct val="20000"/>
              </a:spcBef>
              <a:spcAft>
                <a:spcPct val="0"/>
              </a:spcAft>
              <a:buChar char="•"/>
              <a:defRPr sz="1651">
                <a:solidFill>
                  <a:srgbClr val="5F5F5F"/>
                </a:solidFill>
                <a:latin typeface="+mn-lt"/>
                <a:ea typeface="+mn-ea"/>
                <a:cs typeface="+mn-cs"/>
              </a:defRPr>
            </a:lvl1pPr>
            <a:lvl2pPr marL="557157" indent="-214292" algn="l" rtl="0" eaLnBrk="1" fontAlgn="base" hangingPunct="1">
              <a:spcBef>
                <a:spcPct val="20000"/>
              </a:spcBef>
              <a:spcAft>
                <a:spcPct val="0"/>
              </a:spcAft>
              <a:buChar char="–"/>
              <a:defRPr>
                <a:solidFill>
                  <a:srgbClr val="5F5F5F"/>
                </a:solidFill>
                <a:latin typeface="+mn-lt"/>
              </a:defRPr>
            </a:lvl2pPr>
            <a:lvl3pPr marL="857164" indent="-171434" algn="l" rtl="0" eaLnBrk="1" fontAlgn="base" hangingPunct="1">
              <a:spcBef>
                <a:spcPct val="20000"/>
              </a:spcBef>
              <a:spcAft>
                <a:spcPct val="0"/>
              </a:spcAft>
              <a:buChar char="•"/>
              <a:defRPr sz="1200">
                <a:solidFill>
                  <a:srgbClr val="5F5F5F"/>
                </a:solidFill>
                <a:latin typeface="+mn-lt"/>
              </a:defRPr>
            </a:lvl3pPr>
            <a:lvl4pPr marL="1200031" indent="-171434" algn="l" rtl="0" eaLnBrk="1" fontAlgn="base" hangingPunct="1">
              <a:spcBef>
                <a:spcPct val="20000"/>
              </a:spcBef>
              <a:spcAft>
                <a:spcPct val="0"/>
              </a:spcAft>
              <a:buChar char="–"/>
              <a:defRPr sz="1051">
                <a:solidFill>
                  <a:srgbClr val="5F5F5F"/>
                </a:solidFill>
                <a:latin typeface="+mn-lt"/>
              </a:defRPr>
            </a:lvl4pPr>
            <a:lvl5pPr marL="1542897" indent="-171434" algn="l" rtl="0" eaLnBrk="1" fontAlgn="base" hangingPunct="1">
              <a:spcBef>
                <a:spcPct val="20000"/>
              </a:spcBef>
              <a:spcAft>
                <a:spcPct val="0"/>
              </a:spcAft>
              <a:buChar char="»"/>
              <a:defRPr sz="1051">
                <a:solidFill>
                  <a:srgbClr val="5F5F5F"/>
                </a:solidFill>
                <a:latin typeface="+mn-lt"/>
              </a:defRPr>
            </a:lvl5pPr>
            <a:lvl6pPr marL="1885762" indent="-171434" algn="l" rtl="0" eaLnBrk="1" fontAlgn="base" hangingPunct="1">
              <a:spcBef>
                <a:spcPct val="20000"/>
              </a:spcBef>
              <a:spcAft>
                <a:spcPct val="0"/>
              </a:spcAft>
              <a:buChar char="»"/>
              <a:defRPr sz="1051">
                <a:solidFill>
                  <a:srgbClr val="5F5F5F"/>
                </a:solidFill>
                <a:latin typeface="+mn-lt"/>
              </a:defRPr>
            </a:lvl6pPr>
            <a:lvl7pPr marL="2228627" indent="-171434" algn="l" rtl="0" eaLnBrk="1" fontAlgn="base" hangingPunct="1">
              <a:spcBef>
                <a:spcPct val="20000"/>
              </a:spcBef>
              <a:spcAft>
                <a:spcPct val="0"/>
              </a:spcAft>
              <a:buChar char="»"/>
              <a:defRPr sz="1051">
                <a:solidFill>
                  <a:srgbClr val="5F5F5F"/>
                </a:solidFill>
                <a:latin typeface="+mn-lt"/>
              </a:defRPr>
            </a:lvl7pPr>
            <a:lvl8pPr marL="2571494" indent="-171434" algn="l" rtl="0" eaLnBrk="1" fontAlgn="base" hangingPunct="1">
              <a:spcBef>
                <a:spcPct val="20000"/>
              </a:spcBef>
              <a:spcAft>
                <a:spcPct val="0"/>
              </a:spcAft>
              <a:buChar char="»"/>
              <a:defRPr sz="1051">
                <a:solidFill>
                  <a:srgbClr val="5F5F5F"/>
                </a:solidFill>
                <a:latin typeface="+mn-lt"/>
              </a:defRPr>
            </a:lvl8pPr>
            <a:lvl9pPr marL="2914359" indent="-171434" algn="l" rtl="0" eaLnBrk="1" fontAlgn="base" hangingPunct="1">
              <a:spcBef>
                <a:spcPct val="20000"/>
              </a:spcBef>
              <a:spcAft>
                <a:spcPct val="0"/>
              </a:spcAft>
              <a:buChar char="»"/>
              <a:defRPr sz="1051">
                <a:solidFill>
                  <a:srgbClr val="5F5F5F"/>
                </a:solidFill>
                <a:latin typeface="+mn-lt"/>
              </a:defRPr>
            </a:lvl9pPr>
          </a:lstStyle>
          <a:p>
            <a:pPr marL="0" indent="0" defTabSz="914400">
              <a:buFontTx/>
              <a:buNone/>
            </a:pPr>
            <a:r>
              <a:rPr lang="en-US" sz="2400" kern="0" dirty="0">
                <a:solidFill>
                  <a:schemeClr val="tx1"/>
                </a:solidFill>
                <a:latin typeface="Georgia" panose="02040502050405020303" pitchFamily="18" charset="0"/>
                <a:cs typeface="Arial" panose="020B0604020202020204" pitchFamily="34" charset="0"/>
              </a:rPr>
              <a:t>Increase in Funded Awards FY2021</a:t>
            </a:r>
          </a:p>
        </p:txBody>
      </p:sp>
      <p:sp>
        <p:nvSpPr>
          <p:cNvPr id="20" name="TextBox 19">
            <a:extLst>
              <a:ext uri="{FF2B5EF4-FFF2-40B4-BE49-F238E27FC236}">
                <a16:creationId xmlns:a16="http://schemas.microsoft.com/office/drawing/2014/main" id="{E047EF88-0239-D94A-9E16-6790FFD1F6FB}"/>
              </a:ext>
            </a:extLst>
          </p:cNvPr>
          <p:cNvSpPr txBox="1"/>
          <p:nvPr/>
        </p:nvSpPr>
        <p:spPr>
          <a:xfrm>
            <a:off x="7396526" y="4456895"/>
            <a:ext cx="3274937" cy="553998"/>
          </a:xfrm>
          <a:prstGeom prst="rect">
            <a:avLst/>
          </a:prstGeom>
          <a:noFill/>
          <a:ln w="12700">
            <a:solidFill>
              <a:srgbClr val="CC0033"/>
            </a:solidFill>
          </a:ln>
        </p:spPr>
        <p:txBody>
          <a:bodyPr wrap="square" lIns="274249" tIns="91440" rIns="274249" bIns="91440" rtlCol="0" anchor="ctr">
            <a:spAutoFit/>
          </a:bodyPr>
          <a:lstStyle/>
          <a:p>
            <a:pPr algn="ctr" defTabSz="685983">
              <a:defRPr/>
            </a:pPr>
            <a:r>
              <a:rPr lang="en-US" sz="2400" kern="0" dirty="0">
                <a:latin typeface="Source Sans Pro" panose="020B0503030403020204" pitchFamily="34" charset="0"/>
                <a:cs typeface="Arial" panose="020B0604020202020204" pitchFamily="34" charset="0"/>
              </a:rPr>
              <a:t>22% FY2020</a:t>
            </a:r>
          </a:p>
        </p:txBody>
      </p:sp>
      <p:sp>
        <p:nvSpPr>
          <p:cNvPr id="21" name="TextBox 20">
            <a:extLst>
              <a:ext uri="{FF2B5EF4-FFF2-40B4-BE49-F238E27FC236}">
                <a16:creationId xmlns:a16="http://schemas.microsoft.com/office/drawing/2014/main" id="{1081BD85-49C9-1548-AFAF-5A50A778F46C}"/>
              </a:ext>
            </a:extLst>
          </p:cNvPr>
          <p:cNvSpPr txBox="1"/>
          <p:nvPr/>
        </p:nvSpPr>
        <p:spPr>
          <a:xfrm>
            <a:off x="685800" y="4318337"/>
            <a:ext cx="2971800" cy="1015663"/>
          </a:xfrm>
          <a:prstGeom prst="rect">
            <a:avLst/>
          </a:prstGeom>
          <a:noFill/>
        </p:spPr>
        <p:txBody>
          <a:bodyPr wrap="square" rtlCol="0">
            <a:spAutoFit/>
          </a:bodyPr>
          <a:lstStyle/>
          <a:p>
            <a:pPr algn="r"/>
            <a:r>
              <a:rPr lang="en-US" sz="6000" b="1" dirty="0">
                <a:solidFill>
                  <a:srgbClr val="CC0033"/>
                </a:solidFill>
                <a:latin typeface="Oswald" pitchFamily="2" charset="77"/>
              </a:rPr>
              <a:t>21%</a:t>
            </a:r>
          </a:p>
        </p:txBody>
      </p:sp>
    </p:spTree>
    <p:extLst>
      <p:ext uri="{BB962C8B-B14F-4D97-AF65-F5344CB8AC3E}">
        <p14:creationId xmlns:p14="http://schemas.microsoft.com/office/powerpoint/2010/main" val="427369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096000" y="2819400"/>
            <a:ext cx="5638800" cy="990600"/>
          </a:xfrm>
        </p:spPr>
        <p:txBody>
          <a:bodyPr>
            <a:noAutofit/>
          </a:bodyPr>
          <a:lstStyle/>
          <a:p>
            <a:pPr algn="ctr"/>
            <a:r>
              <a:rPr lang="en-US" sz="6000" b="1" dirty="0">
                <a:latin typeface="Georgia" panose="02040502050405020303" pitchFamily="18" charset="0"/>
                <a:cs typeface="Arial" panose="020B0604020202020204" pitchFamily="34" charset="0"/>
              </a:rPr>
              <a:t>Advancement</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367386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966-8D34-427B-875C-F1BEF3B9AE3A}"/>
              </a:ext>
            </a:extLst>
          </p:cNvPr>
          <p:cNvSpPr>
            <a:spLocks noGrp="1"/>
          </p:cNvSpPr>
          <p:nvPr>
            <p:ph type="title"/>
          </p:nvPr>
        </p:nvSpPr>
        <p:spPr>
          <a:xfrm>
            <a:off x="6400800" y="2133600"/>
            <a:ext cx="5257800" cy="1828800"/>
          </a:xfrm>
        </p:spPr>
        <p:txBody>
          <a:bodyPr>
            <a:noAutofit/>
          </a:bodyPr>
          <a:lstStyle/>
          <a:p>
            <a:r>
              <a:rPr lang="en-US" sz="6000" b="1" dirty="0">
                <a:latin typeface="Georgia" panose="02040502050405020303" pitchFamily="18" charset="0"/>
                <a:cs typeface="Arial" panose="020B0604020202020204" pitchFamily="34" charset="0"/>
              </a:rPr>
              <a:t>Civic Engagement</a:t>
            </a:r>
            <a:endParaRPr lang="en-US" sz="6000" b="1" dirty="0">
              <a:latin typeface="Georgia" panose="02040502050405020303" pitchFamily="18"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06D7D-2722-0945-A3B3-95E560289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38800" cy="6858000"/>
          </a:xfrm>
          <a:prstGeom prst="rect">
            <a:avLst/>
          </a:prstGeom>
        </p:spPr>
      </p:pic>
    </p:spTree>
    <p:extLst>
      <p:ext uri="{BB962C8B-B14F-4D97-AF65-F5344CB8AC3E}">
        <p14:creationId xmlns:p14="http://schemas.microsoft.com/office/powerpoint/2010/main" val="1844072645"/>
      </p:ext>
    </p:extLst>
  </p:cSld>
  <p:clrMapOvr>
    <a:masterClrMapping/>
  </p:clrMapOvr>
</p:sld>
</file>

<file path=ppt/theme/theme1.xml><?xml version="1.0" encoding="utf-8"?>
<a:theme xmlns:a="http://schemas.openxmlformats.org/drawingml/2006/main" name="1_RU_Template_Formata_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12D748AF3E024FB55A65F25A2A969F" ma:contentTypeVersion="11" ma:contentTypeDescription="Create a new document." ma:contentTypeScope="" ma:versionID="5000cfb7e32bb12797d5d576158dabad">
  <xsd:schema xmlns:xsd="http://www.w3.org/2001/XMLSchema" xmlns:xs="http://www.w3.org/2001/XMLSchema" xmlns:p="http://schemas.microsoft.com/office/2006/metadata/properties" xmlns:ns3="bb9da70e-defa-4b95-bd54-75b69d556105" targetNamespace="http://schemas.microsoft.com/office/2006/metadata/properties" ma:root="true" ma:fieldsID="83ea827d2ccfff0b3660d46e5d57a0c4" ns3:_="">
    <xsd:import namespace="bb9da70e-defa-4b95-bd54-75b69d55610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9da70e-defa-4b95-bd54-75b69d556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F90EA7-4C6B-4159-9576-4115B019490B}">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bb9da70e-defa-4b95-bd54-75b69d556105"/>
    <ds:schemaRef ds:uri="http://www.w3.org/XML/1998/namespace"/>
    <ds:schemaRef ds:uri="http://purl.org/dc/dcmitype/"/>
  </ds:schemaRefs>
</ds:datastoreItem>
</file>

<file path=customXml/itemProps2.xml><?xml version="1.0" encoding="utf-8"?>
<ds:datastoreItem xmlns:ds="http://schemas.openxmlformats.org/officeDocument/2006/customXml" ds:itemID="{CBD90A56-A681-4BC9-925F-1987E706C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9da70e-defa-4b95-bd54-75b69d556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D76FC6-B518-46FE-9832-16C636B788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5660</TotalTime>
  <Words>970</Words>
  <Application>Microsoft Office PowerPoint</Application>
  <PresentationFormat>Widescreen</PresentationFormat>
  <Paragraphs>155</Paragraphs>
  <Slides>25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Oswald</vt:lpstr>
      <vt:lpstr>Georgia</vt:lpstr>
      <vt:lpstr>Calibri</vt:lpstr>
      <vt:lpstr>Wingdings</vt:lpstr>
      <vt:lpstr>Verdana</vt:lpstr>
      <vt:lpstr>Arial</vt:lpstr>
      <vt:lpstr>Source Sans Pro</vt:lpstr>
      <vt:lpstr>Formata BQ Regular</vt:lpstr>
      <vt:lpstr>Century Schoolbook</vt:lpstr>
      <vt:lpstr>1_RU_Template_Formata_G</vt:lpstr>
      <vt:lpstr>Camden Chancellor’s Report to the University Senate</vt:lpstr>
      <vt:lpstr>National Recognition </vt:lpstr>
      <vt:lpstr>PowerPoint Presentation</vt:lpstr>
      <vt:lpstr>Diversity, Equity, and Inclusion</vt:lpstr>
      <vt:lpstr>PowerPoint Presentation</vt:lpstr>
      <vt:lpstr>Research</vt:lpstr>
      <vt:lpstr>PowerPoint Presentation</vt:lpstr>
      <vt:lpstr>Advancement</vt:lpstr>
      <vt:lpstr>Civic Engagement</vt:lpstr>
      <vt:lpstr>PowerPoint Presentation</vt:lpstr>
      <vt:lpstr>Student Success</vt:lpstr>
      <vt:lpstr>PowerPoint Presentation</vt:lpstr>
      <vt:lpstr>FY2023 Initiatives</vt:lpstr>
      <vt:lpstr>PowerPoint Presentation</vt:lpstr>
      <vt:lpstr>PowerPoint Presentation</vt:lpstr>
      <vt:lpstr>Chancellor’s Strategic Initiatives: “15 in 5”</vt:lpstr>
      <vt:lpstr>PowerPoint Presentation</vt:lpstr>
      <vt:lpstr>PowerPoint Presentation</vt:lpstr>
      <vt:lpstr>PowerPoint Presentation</vt:lpstr>
      <vt:lpstr>National Designations</vt:lpstr>
      <vt:lpstr>New Designation Achieved</vt:lpstr>
      <vt:lpstr>New Designation Achieved</vt:lpstr>
      <vt:lpstr>On The Move: Achievements and Accolades</vt:lpstr>
      <vt:lpstr>Recent Achievements</vt:lpstr>
      <vt:lpstr>chancellor@camden.rutgers.edu  </vt:lpstr>
    </vt:vector>
  </TitlesOfParts>
  <Company>Rutgers University Camden (SAC)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Beth Daisey</dc:creator>
  <cp:lastModifiedBy>Michael Sepanic</cp:lastModifiedBy>
  <cp:revision>210</cp:revision>
  <cp:lastPrinted>2018-02-22T14:46:04Z</cp:lastPrinted>
  <dcterms:created xsi:type="dcterms:W3CDTF">2015-11-30T15:41:31Z</dcterms:created>
  <dcterms:modified xsi:type="dcterms:W3CDTF">2022-04-26T15:16:41Z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0x0101007712D748AF3E024FB55A65F25A2A969F</vt:lpwstr>
  </property>
</Properties>
</file>