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1" r:id="rId9"/>
    <p:sldId id="270" r:id="rId10"/>
    <p:sldId id="268" r:id="rId11"/>
    <p:sldId id="269" r:id="rId12"/>
    <p:sldId id="262" r:id="rId13"/>
    <p:sldId id="263" r:id="rId14"/>
    <p:sldId id="264" r:id="rId15"/>
    <p:sldId id="265" r:id="rId1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15"/>
    <p:restoredTop sz="94757"/>
  </p:normalViewPr>
  <p:slideViewPr>
    <p:cSldViewPr>
      <p:cViewPr varScale="1">
        <p:scale>
          <a:sx n="129" d="100"/>
          <a:sy n="129" d="100"/>
        </p:scale>
        <p:origin x="1928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 u="sng">
                <a:solidFill>
                  <a:srgbClr val="0099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 u="sng">
                <a:solidFill>
                  <a:srgbClr val="0099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171188"/>
            <a:ext cx="9144000" cy="2687320"/>
          </a:xfrm>
          <a:custGeom>
            <a:avLst/>
            <a:gdLst/>
            <a:ahLst/>
            <a:cxnLst/>
            <a:rect l="l" t="t" r="r" b="b"/>
            <a:pathLst>
              <a:path w="9144000" h="2687320">
                <a:moveTo>
                  <a:pt x="9144000" y="0"/>
                </a:moveTo>
                <a:lnTo>
                  <a:pt x="0" y="0"/>
                </a:lnTo>
                <a:lnTo>
                  <a:pt x="0" y="2686812"/>
                </a:lnTo>
                <a:lnTo>
                  <a:pt x="9144000" y="2686812"/>
                </a:lnTo>
                <a:lnTo>
                  <a:pt x="914400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17141" y="3635502"/>
            <a:ext cx="6111240" cy="890269"/>
          </a:xfrm>
          <a:custGeom>
            <a:avLst/>
            <a:gdLst/>
            <a:ahLst/>
            <a:cxnLst/>
            <a:rect l="l" t="t" r="r" b="b"/>
            <a:pathLst>
              <a:path w="6111240" h="890270">
                <a:moveTo>
                  <a:pt x="6111240" y="0"/>
                </a:moveTo>
                <a:lnTo>
                  <a:pt x="0" y="0"/>
                </a:lnTo>
                <a:lnTo>
                  <a:pt x="0" y="890015"/>
                </a:lnTo>
                <a:lnTo>
                  <a:pt x="6111240" y="890015"/>
                </a:lnTo>
                <a:lnTo>
                  <a:pt x="61112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30352"/>
            <a:ext cx="9143999" cy="10363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559307"/>
            <a:ext cx="9144000" cy="6350"/>
          </a:xfrm>
          <a:custGeom>
            <a:avLst/>
            <a:gdLst/>
            <a:ahLst/>
            <a:cxnLst/>
            <a:rect l="l" t="t" r="r" b="b"/>
            <a:pathLst>
              <a:path w="9144000" h="6350">
                <a:moveTo>
                  <a:pt x="0" y="0"/>
                </a:moveTo>
                <a:lnTo>
                  <a:pt x="9144000" y="6096"/>
                </a:lnTo>
              </a:path>
            </a:pathLst>
          </a:custGeom>
          <a:ln w="12700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3192" y="86868"/>
            <a:ext cx="1595627" cy="3749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431" y="686815"/>
            <a:ext cx="7115175" cy="543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429" y="1320230"/>
            <a:ext cx="6434455" cy="4380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 u="sng">
                <a:solidFill>
                  <a:srgbClr val="0099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87715" y="6404272"/>
            <a:ext cx="17399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vickih@rutgers.edu" TargetMode="External"/><Relationship Id="rId2" Type="http://schemas.openxmlformats.org/officeDocument/2006/relationships/hyperlink" Target="mailto:admin@senate.rutgers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enate.rutgers.edu/" TargetMode="External"/><Relationship Id="rId5" Type="http://schemas.openxmlformats.org/officeDocument/2006/relationships/hyperlink" Target="mailto:man145@senate.Rutgers.edu" TargetMode="External"/><Relationship Id="rId4" Type="http://schemas.openxmlformats.org/officeDocument/2006/relationships/hyperlink" Target="mailto:lufoster@rutgers.edu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enate.rutgers.edu/meeting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be.com/shorts/aTN4JhI92u8?si=PXLd2fihVfxBAhP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7141" y="3635502"/>
            <a:ext cx="6111240" cy="618118"/>
          </a:xfrm>
          <a:prstGeom prst="rect">
            <a:avLst/>
          </a:prstGeom>
          <a:ln w="31750">
            <a:solidFill>
              <a:srgbClr val="5E5E52"/>
            </a:solidFill>
          </a:ln>
        </p:spPr>
        <p:txBody>
          <a:bodyPr vert="horz" wrap="square" lIns="0" tIns="185420" rIns="0" bIns="0" rtlCol="0">
            <a:spAutoFit/>
          </a:bodyPr>
          <a:lstStyle/>
          <a:p>
            <a:pPr marL="2633980">
              <a:lnSpc>
                <a:spcPct val="100000"/>
              </a:lnSpc>
              <a:spcBef>
                <a:spcPts val="1460"/>
              </a:spcBef>
            </a:pPr>
            <a:r>
              <a:rPr sz="2800" b="1" spc="-170" dirty="0">
                <a:solidFill>
                  <a:srgbClr val="252525"/>
                </a:solidFill>
                <a:latin typeface="Arial"/>
                <a:cs typeface="Arial"/>
              </a:rPr>
              <a:t>Orientation</a:t>
            </a:r>
            <a:r>
              <a:rPr sz="2800" b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800" b="1" spc="-70" dirty="0">
                <a:solidFill>
                  <a:srgbClr val="252525"/>
                </a:solidFill>
                <a:latin typeface="Arial"/>
                <a:cs typeface="Arial"/>
              </a:rPr>
              <a:t>202</a:t>
            </a:r>
            <a:r>
              <a:rPr lang="en-US" sz="2800" b="1" spc="-70" dirty="0">
                <a:solidFill>
                  <a:srgbClr val="252525"/>
                </a:solidFill>
                <a:latin typeface="Arial"/>
                <a:cs typeface="Arial"/>
              </a:rPr>
              <a:t>5</a:t>
            </a:r>
            <a:r>
              <a:rPr sz="2800" b="1" spc="-70" dirty="0">
                <a:solidFill>
                  <a:srgbClr val="252525"/>
                </a:solidFill>
                <a:latin typeface="Arial"/>
                <a:cs typeface="Arial"/>
              </a:rPr>
              <a:t>–202</a:t>
            </a:r>
            <a:r>
              <a:rPr lang="en-US" sz="2800" b="1" spc="-70" dirty="0">
                <a:solidFill>
                  <a:srgbClr val="252525"/>
                </a:solidFill>
                <a:latin typeface="Arial"/>
                <a:cs typeface="Arial"/>
              </a:rPr>
              <a:t>6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73986" y="4872093"/>
            <a:ext cx="4847590" cy="15895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251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200" b="1" spc="-175" dirty="0">
                <a:solidFill>
                  <a:srgbClr val="FFFFFF"/>
                </a:solidFill>
                <a:latin typeface="Arial"/>
                <a:cs typeface="Arial"/>
              </a:rPr>
              <a:t>Chair:</a:t>
            </a:r>
            <a:r>
              <a:rPr sz="22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90" dirty="0">
                <a:solidFill>
                  <a:srgbClr val="FFFFFF"/>
                </a:solidFill>
                <a:latin typeface="Arial"/>
                <a:cs typeface="Arial"/>
              </a:rPr>
              <a:t>Lucille</a:t>
            </a:r>
            <a:r>
              <a:rPr sz="22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Foster</a:t>
            </a:r>
            <a:endParaRPr sz="2200" dirty="0">
              <a:latin typeface="Arial"/>
              <a:cs typeface="Arial"/>
            </a:endParaRPr>
          </a:p>
          <a:p>
            <a:pPr marL="241300" indent="-228600">
              <a:lnSpc>
                <a:spcPts val="2375"/>
              </a:lnSpc>
              <a:buFont typeface="Arial"/>
              <a:buChar char="•"/>
              <a:tabLst>
                <a:tab pos="241300" algn="l"/>
              </a:tabLst>
            </a:pPr>
            <a:r>
              <a:rPr sz="2200" b="1" spc="-180" dirty="0">
                <a:solidFill>
                  <a:srgbClr val="FFFFFF"/>
                </a:solidFill>
                <a:latin typeface="Arial"/>
                <a:cs typeface="Arial"/>
              </a:rPr>
              <a:t>Vice</a:t>
            </a:r>
            <a:r>
              <a:rPr sz="22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75" dirty="0">
                <a:solidFill>
                  <a:srgbClr val="FFFFFF"/>
                </a:solidFill>
                <a:latin typeface="Arial"/>
                <a:cs typeface="Arial"/>
              </a:rPr>
              <a:t>Chair:</a:t>
            </a:r>
            <a:r>
              <a:rPr sz="22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200" b="1" spc="-160" dirty="0">
                <a:solidFill>
                  <a:srgbClr val="FFFFFF"/>
                </a:solidFill>
                <a:latin typeface="Arial"/>
                <a:cs typeface="Arial"/>
              </a:rPr>
              <a:t>TBD Sept. 19th</a:t>
            </a:r>
            <a:endParaRPr sz="2200" dirty="0">
              <a:latin typeface="Arial"/>
              <a:cs typeface="Arial"/>
            </a:endParaRPr>
          </a:p>
          <a:p>
            <a:pPr marL="241300" indent="-228600">
              <a:lnSpc>
                <a:spcPts val="2375"/>
              </a:lnSpc>
              <a:buFont typeface="Arial"/>
              <a:buChar char="•"/>
              <a:tabLst>
                <a:tab pos="241300" algn="l"/>
              </a:tabLst>
            </a:pPr>
            <a:r>
              <a:rPr sz="2200" b="1" spc="-195" dirty="0">
                <a:solidFill>
                  <a:srgbClr val="FFFFFF"/>
                </a:solidFill>
                <a:latin typeface="Arial"/>
                <a:cs typeface="Arial"/>
              </a:rPr>
              <a:t>Executive</a:t>
            </a:r>
            <a:r>
              <a:rPr sz="22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Secretary:</a:t>
            </a:r>
            <a:r>
              <a:rPr sz="22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2200" b="1" spc="-170" dirty="0">
                <a:solidFill>
                  <a:srgbClr val="FFFFFF"/>
                </a:solidFill>
                <a:latin typeface="Arial"/>
                <a:cs typeface="Arial"/>
              </a:rPr>
              <a:t>Taryn Cooper</a:t>
            </a:r>
            <a:endParaRPr sz="2200" dirty="0">
              <a:latin typeface="Arial"/>
              <a:cs typeface="Arial"/>
            </a:endParaRPr>
          </a:p>
          <a:p>
            <a:pPr marL="241300" indent="-228600">
              <a:lnSpc>
                <a:spcPts val="2510"/>
              </a:lnSpc>
              <a:buFont typeface="Arial"/>
              <a:buChar char="•"/>
              <a:tabLst>
                <a:tab pos="241300" algn="l"/>
              </a:tabLst>
            </a:pP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Administrative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0" dirty="0">
                <a:solidFill>
                  <a:srgbClr val="FFFFFF"/>
                </a:solidFill>
                <a:latin typeface="Arial"/>
                <a:cs typeface="Arial"/>
              </a:rPr>
              <a:t>Assistant: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55" dirty="0">
                <a:solidFill>
                  <a:srgbClr val="FFFFFF"/>
                </a:solidFill>
                <a:latin typeface="Arial"/>
                <a:cs typeface="Arial"/>
              </a:rPr>
              <a:t>Morgan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20" dirty="0">
                <a:solidFill>
                  <a:srgbClr val="FFFFFF"/>
                </a:solidFill>
                <a:latin typeface="Arial"/>
                <a:cs typeface="Arial"/>
              </a:rPr>
              <a:t>Smith</a:t>
            </a:r>
            <a:endParaRPr lang="en-US" sz="2200" b="1" spc="-12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241300" indent="-228600">
              <a:lnSpc>
                <a:spcPts val="2510"/>
              </a:lnSpc>
              <a:buFont typeface="Arial"/>
              <a:buChar char="•"/>
              <a:tabLst>
                <a:tab pos="241300" algn="l"/>
              </a:tabLst>
            </a:pPr>
            <a:r>
              <a:rPr lang="en-US" sz="2200" b="1" spc="-120" dirty="0">
                <a:solidFill>
                  <a:srgbClr val="FFFFFF"/>
                </a:solidFill>
                <a:latin typeface="Arial"/>
                <a:cs typeface="Arial"/>
              </a:rPr>
              <a:t>Robert’s Rules: Heather Pierce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72736" y="6501108"/>
            <a:ext cx="46990" cy="80645"/>
          </a:xfrm>
          <a:custGeom>
            <a:avLst/>
            <a:gdLst/>
            <a:ahLst/>
            <a:cxnLst/>
            <a:rect l="l" t="t" r="r" b="b"/>
            <a:pathLst>
              <a:path w="46990" h="80645">
                <a:moveTo>
                  <a:pt x="25831" y="0"/>
                </a:moveTo>
                <a:lnTo>
                  <a:pt x="21005" y="342"/>
                </a:lnTo>
                <a:lnTo>
                  <a:pt x="1066" y="13030"/>
                </a:lnTo>
                <a:lnTo>
                  <a:pt x="190" y="14465"/>
                </a:lnTo>
                <a:lnTo>
                  <a:pt x="0" y="18897"/>
                </a:lnTo>
                <a:lnTo>
                  <a:pt x="406" y="20573"/>
                </a:lnTo>
                <a:lnTo>
                  <a:pt x="977" y="21107"/>
                </a:lnTo>
                <a:lnTo>
                  <a:pt x="1358" y="21208"/>
                </a:lnTo>
                <a:lnTo>
                  <a:pt x="2933" y="20789"/>
                </a:lnTo>
                <a:lnTo>
                  <a:pt x="19151" y="11175"/>
                </a:lnTo>
                <a:lnTo>
                  <a:pt x="19151" y="71958"/>
                </a:lnTo>
                <a:lnTo>
                  <a:pt x="2476" y="71958"/>
                </a:lnTo>
                <a:lnTo>
                  <a:pt x="1854" y="72047"/>
                </a:lnTo>
                <a:lnTo>
                  <a:pt x="1092" y="72682"/>
                </a:lnTo>
                <a:lnTo>
                  <a:pt x="317" y="74891"/>
                </a:lnTo>
                <a:lnTo>
                  <a:pt x="254" y="77063"/>
                </a:lnTo>
                <a:lnTo>
                  <a:pt x="571" y="78790"/>
                </a:lnTo>
                <a:lnTo>
                  <a:pt x="1193" y="79882"/>
                </a:lnTo>
                <a:lnTo>
                  <a:pt x="1930" y="80403"/>
                </a:lnTo>
                <a:lnTo>
                  <a:pt x="44526" y="80479"/>
                </a:lnTo>
                <a:lnTo>
                  <a:pt x="45339" y="80111"/>
                </a:lnTo>
                <a:lnTo>
                  <a:pt x="46151" y="78790"/>
                </a:lnTo>
                <a:lnTo>
                  <a:pt x="46456" y="76276"/>
                </a:lnTo>
                <a:lnTo>
                  <a:pt x="46202" y="73825"/>
                </a:lnTo>
                <a:lnTo>
                  <a:pt x="45453" y="72415"/>
                </a:lnTo>
                <a:lnTo>
                  <a:pt x="44564" y="71958"/>
                </a:lnTo>
                <a:lnTo>
                  <a:pt x="29781" y="71958"/>
                </a:lnTo>
                <a:lnTo>
                  <a:pt x="29781" y="1727"/>
                </a:lnTo>
                <a:lnTo>
                  <a:pt x="29476" y="787"/>
                </a:lnTo>
                <a:lnTo>
                  <a:pt x="28486" y="317"/>
                </a:lnTo>
                <a:lnTo>
                  <a:pt x="25831" y="0"/>
                </a:lnTo>
                <a:close/>
              </a:path>
            </a:pathLst>
          </a:custGeom>
          <a:solidFill>
            <a:srgbClr val="FFFFFF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263" y="905255"/>
            <a:ext cx="7886687" cy="1854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B93E-E062-A9F6-E8BD-920D243FD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31" y="686815"/>
            <a:ext cx="7115175" cy="923330"/>
          </a:xfrm>
        </p:spPr>
        <p:txBody>
          <a:bodyPr/>
          <a:lstStyle/>
          <a:p>
            <a:r>
              <a:rPr lang="en-US" dirty="0"/>
              <a:t>Some Feelings Senators May Experience During Senate: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59790AC-735A-61E7-2112-11565DD48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828800"/>
            <a:ext cx="6934200" cy="462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3842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1E959-61B9-C132-D634-F3F39F4D7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4FA15-40A7-F597-C707-B51DB402B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31" y="686815"/>
            <a:ext cx="7115175" cy="923330"/>
          </a:xfrm>
        </p:spPr>
        <p:txBody>
          <a:bodyPr/>
          <a:lstStyle/>
          <a:p>
            <a:r>
              <a:rPr lang="en-US" dirty="0"/>
              <a:t>Some Feelings You May Experience During Senate: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F90DD8B-675A-520D-7084-517AADE30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45771"/>
            <a:ext cx="7496175" cy="4898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569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Senate</a:t>
            </a:r>
            <a:r>
              <a:rPr spc="-120" dirty="0"/>
              <a:t> </a:t>
            </a:r>
            <a:r>
              <a:rPr dirty="0"/>
              <a:t>Committees</a:t>
            </a:r>
            <a:r>
              <a:rPr spc="-95" dirty="0"/>
              <a:t> </a:t>
            </a:r>
            <a:r>
              <a:rPr dirty="0"/>
              <a:t>and</a:t>
            </a:r>
            <a:r>
              <a:rPr spc="-85" dirty="0"/>
              <a:t> </a:t>
            </a:r>
            <a:r>
              <a:rPr spc="-10" dirty="0"/>
              <a:t>Panels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12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30161" y="1312962"/>
            <a:ext cx="7939405" cy="4966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Char char="•"/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Executive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Committee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Standing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Committees</a:t>
            </a:r>
            <a:endParaRPr sz="2000">
              <a:latin typeface="Arial"/>
              <a:cs typeface="Arial"/>
            </a:endParaRPr>
          </a:p>
          <a:p>
            <a:pPr marL="756285" marR="186055" lvl="1" indent="-287020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Academic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Standards,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Regulations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Admissions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Committee (ASRAC)</a:t>
            </a:r>
            <a:endParaRPr sz="2000">
              <a:latin typeface="Arial"/>
              <a:cs typeface="Arial"/>
            </a:endParaRPr>
          </a:p>
          <a:p>
            <a:pPr marL="756285" marR="186055" lvl="1" indent="-287020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Access,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Belonging,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Inclusion,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Diversity,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Equity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Committee (ABIDE)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Budget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Finance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(BFC)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Faculty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Personnel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Affairs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(FPAC)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Information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Technology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(ITC)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Instruction,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Curricula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Advising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(ICAC)</a:t>
            </a:r>
            <a:endParaRPr sz="200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buChar char="•"/>
              <a:tabLst>
                <a:tab pos="826135" algn="l"/>
              </a:tabLst>
            </a:pPr>
            <a:r>
              <a:rPr sz="2000" dirty="0">
                <a:latin typeface="Arial"/>
                <a:cs typeface="Arial"/>
              </a:rPr>
              <a:t>Research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Graduate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Professional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Education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Committee 	(RGPEC)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Student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Affairs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(SAC)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•"/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University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Structure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Governance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Committee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(USGC)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Appeals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Panel</a:t>
            </a:r>
            <a:endParaRPr sz="20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00"/>
              </a:spcBef>
              <a:buChar char="•"/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Nominating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Panel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29" y="1531747"/>
            <a:ext cx="7996555" cy="4546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6095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latin typeface="Arial"/>
                <a:cs typeface="Arial"/>
              </a:rPr>
              <a:t>Matters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for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possible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consideration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Senate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should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submitted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Senate </a:t>
            </a:r>
            <a:r>
              <a:rPr sz="2800" dirty="0">
                <a:latin typeface="Arial"/>
                <a:cs typeface="Arial"/>
              </a:rPr>
              <a:t>website</a:t>
            </a:r>
            <a:r>
              <a:rPr sz="2800" spc="-1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(</a:t>
            </a:r>
            <a:r>
              <a:rPr sz="28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</a:rPr>
              <a:t>https://senate.rutgers.edu/university-</a:t>
            </a:r>
            <a:r>
              <a:rPr sz="2800" spc="-10" dirty="0">
                <a:solidFill>
                  <a:srgbClr val="009999"/>
                </a:solidFill>
                <a:latin typeface="Arial"/>
                <a:cs typeface="Arial"/>
              </a:rPr>
              <a:t> </a:t>
            </a:r>
            <a:r>
              <a:rPr sz="28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</a:rPr>
              <a:t>senate-charge-proposal</a:t>
            </a:r>
            <a:r>
              <a:rPr sz="2800" spc="-10" dirty="0">
                <a:latin typeface="Arial"/>
                <a:cs typeface="Arial"/>
              </a:rPr>
              <a:t>)</a:t>
            </a:r>
            <a:endParaRPr sz="2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</a:tabLst>
            </a:pPr>
            <a:r>
              <a:rPr sz="2800" dirty="0">
                <a:latin typeface="Arial"/>
                <a:cs typeface="Arial"/>
              </a:rPr>
              <a:t>What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required:</a:t>
            </a:r>
            <a:endParaRPr sz="2800" dirty="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05"/>
              </a:spcBef>
              <a:buChar char="–"/>
              <a:tabLst>
                <a:tab pos="755650" algn="l"/>
              </a:tabLst>
            </a:pPr>
            <a:r>
              <a:rPr sz="2800" dirty="0">
                <a:latin typeface="Arial"/>
                <a:cs typeface="Arial"/>
              </a:rPr>
              <a:t>a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brief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statement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proposed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charge</a:t>
            </a:r>
            <a:endParaRPr sz="2800" dirty="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395"/>
              </a:spcBef>
              <a:buChar char="–"/>
              <a:tabLst>
                <a:tab pos="755650" algn="l"/>
              </a:tabLst>
            </a:pPr>
            <a:r>
              <a:rPr sz="2800" dirty="0">
                <a:latin typeface="Arial"/>
                <a:cs typeface="Arial"/>
              </a:rPr>
              <a:t>a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short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rationale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describing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the</a:t>
            </a:r>
            <a:endParaRPr sz="2800" dirty="0">
              <a:latin typeface="Arial"/>
              <a:cs typeface="Arial"/>
            </a:endParaRPr>
          </a:p>
          <a:p>
            <a:pPr marL="755650">
              <a:lnSpc>
                <a:spcPct val="100000"/>
              </a:lnSpc>
              <a:tabLst>
                <a:tab pos="2503805" algn="l"/>
              </a:tabLst>
            </a:pPr>
            <a:r>
              <a:rPr sz="2800" dirty="0">
                <a:latin typeface="Arial"/>
                <a:cs typeface="Arial"/>
              </a:rPr>
              <a:t>issue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with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10" dirty="0">
                <a:latin typeface="Arial"/>
                <a:cs typeface="Arial"/>
              </a:rPr>
              <a:t>relevant</a:t>
            </a:r>
            <a:r>
              <a:rPr sz="2800" spc="-17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background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information</a:t>
            </a:r>
            <a:endParaRPr sz="2800" dirty="0">
              <a:latin typeface="Arial"/>
              <a:cs typeface="Arial"/>
            </a:endParaRPr>
          </a:p>
          <a:p>
            <a:pPr marL="755015" marR="5080" lvl="1" indent="-285750">
              <a:lnSpc>
                <a:spcPct val="100000"/>
              </a:lnSpc>
              <a:spcBef>
                <a:spcPts val="505"/>
              </a:spcBef>
              <a:buChar char="–"/>
              <a:tabLst>
                <a:tab pos="756285" algn="l"/>
              </a:tabLst>
            </a:pPr>
            <a:r>
              <a:rPr sz="2800" dirty="0">
                <a:latin typeface="Arial"/>
                <a:cs typeface="Arial"/>
              </a:rPr>
              <a:t>what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committee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anticipate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would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consider 	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charge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13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65" dirty="0"/>
              <a:t> </a:t>
            </a:r>
            <a:r>
              <a:rPr dirty="0"/>
              <a:t>do</a:t>
            </a:r>
            <a:r>
              <a:rPr spc="-30" dirty="0"/>
              <a:t> </a:t>
            </a:r>
            <a:r>
              <a:rPr dirty="0"/>
              <a:t>issues</a:t>
            </a:r>
            <a:r>
              <a:rPr spc="-65" dirty="0"/>
              <a:t> </a:t>
            </a:r>
            <a:r>
              <a:rPr dirty="0"/>
              <a:t>reach</a:t>
            </a:r>
            <a:r>
              <a:rPr spc="-5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Senate?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535429" y="1456278"/>
            <a:ext cx="6434455" cy="4294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hlinkClick r:id="rId2"/>
              </a:rPr>
              <a:t>admin@senate.rutgers.edu</a:t>
            </a:r>
          </a:p>
          <a:p>
            <a:pPr>
              <a:lnSpc>
                <a:spcPct val="100000"/>
              </a:lnSpc>
              <a:spcBef>
                <a:spcPts val="345"/>
              </a:spcBef>
              <a:buFont typeface="Arial"/>
              <a:buChar char="•"/>
            </a:pPr>
            <a:endParaRPr sz="2400" spc="-10" dirty="0">
              <a:hlinkClick r:id="rId2"/>
            </a:endParaRPr>
          </a:p>
          <a:p>
            <a:pPr marL="355600" marR="86868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lang="en-US" sz="2400" u="none" dirty="0">
                <a:solidFill>
                  <a:srgbClr val="000000"/>
                </a:solidFill>
              </a:rPr>
              <a:t>Taryn Cooper</a:t>
            </a:r>
            <a:r>
              <a:rPr sz="2400" u="none" dirty="0">
                <a:solidFill>
                  <a:srgbClr val="000000"/>
                </a:solidFill>
              </a:rPr>
              <a:t>,</a:t>
            </a:r>
            <a:r>
              <a:rPr sz="2400" u="none" spc="-55" dirty="0">
                <a:solidFill>
                  <a:srgbClr val="000000"/>
                </a:solidFill>
              </a:rPr>
              <a:t> </a:t>
            </a:r>
            <a:r>
              <a:rPr sz="2400" u="none" dirty="0">
                <a:solidFill>
                  <a:srgbClr val="000000"/>
                </a:solidFill>
              </a:rPr>
              <a:t>Executive</a:t>
            </a:r>
            <a:r>
              <a:rPr sz="2400" u="none" spc="-60" dirty="0">
                <a:solidFill>
                  <a:srgbClr val="000000"/>
                </a:solidFill>
              </a:rPr>
              <a:t> </a:t>
            </a:r>
            <a:r>
              <a:rPr sz="2400" u="none" spc="-10" dirty="0">
                <a:solidFill>
                  <a:srgbClr val="000000"/>
                </a:solidFill>
              </a:rPr>
              <a:t>Secretary </a:t>
            </a:r>
            <a:r>
              <a:rPr lang="en-US" sz="2400" spc="-10" dirty="0">
                <a:hlinkClick r:id="rId3"/>
              </a:rPr>
              <a:t>tc738@senate.rutgers.edu</a:t>
            </a: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2400" spc="-10" dirty="0">
              <a:hlinkClick r:id="rId3"/>
            </a:endParaRPr>
          </a:p>
          <a:p>
            <a:pPr marL="355600" marR="5080" indent="-342900">
              <a:lnSpc>
                <a:spcPct val="103200"/>
              </a:lnSpc>
              <a:buChar char="•"/>
              <a:tabLst>
                <a:tab pos="355600" algn="l"/>
              </a:tabLst>
            </a:pPr>
            <a:r>
              <a:rPr sz="2400" u="none" dirty="0">
                <a:solidFill>
                  <a:srgbClr val="000000"/>
                </a:solidFill>
              </a:rPr>
              <a:t>Lucy</a:t>
            </a:r>
            <a:r>
              <a:rPr sz="2400" u="none" spc="-65" dirty="0">
                <a:solidFill>
                  <a:srgbClr val="000000"/>
                </a:solidFill>
              </a:rPr>
              <a:t> </a:t>
            </a:r>
            <a:r>
              <a:rPr sz="2400" u="none" dirty="0">
                <a:solidFill>
                  <a:srgbClr val="000000"/>
                </a:solidFill>
              </a:rPr>
              <a:t>Foster,</a:t>
            </a:r>
            <a:r>
              <a:rPr sz="2400" u="none" spc="-55" dirty="0">
                <a:solidFill>
                  <a:srgbClr val="000000"/>
                </a:solidFill>
              </a:rPr>
              <a:t> </a:t>
            </a:r>
            <a:r>
              <a:rPr sz="2400" u="none" spc="-20" dirty="0">
                <a:solidFill>
                  <a:srgbClr val="000000"/>
                </a:solidFill>
              </a:rPr>
              <a:t>Chair </a:t>
            </a:r>
            <a:r>
              <a:rPr sz="2400" spc="-10" dirty="0">
                <a:hlinkClick r:id="rId4"/>
              </a:rPr>
              <a:t>lufoster@rutgers.edu</a:t>
            </a:r>
            <a:r>
              <a:rPr sz="2400" spc="-10" dirty="0"/>
              <a:t> </a:t>
            </a:r>
            <a:r>
              <a:rPr sz="2400" u="none" dirty="0">
                <a:solidFill>
                  <a:srgbClr val="000000"/>
                </a:solidFill>
              </a:rPr>
              <a:t>or</a:t>
            </a:r>
            <a:r>
              <a:rPr sz="2400" u="none" spc="25" dirty="0">
                <a:solidFill>
                  <a:srgbClr val="000000"/>
                </a:solidFill>
              </a:rPr>
              <a:t> </a:t>
            </a:r>
            <a:r>
              <a:rPr sz="2400" u="none" spc="-20" dirty="0">
                <a:solidFill>
                  <a:srgbClr val="000000"/>
                </a:solidFill>
              </a:rPr>
              <a:t>917-</a:t>
            </a:r>
            <a:r>
              <a:rPr sz="2400" u="none" spc="-10" dirty="0">
                <a:solidFill>
                  <a:srgbClr val="000000"/>
                </a:solidFill>
              </a:rPr>
              <a:t>974-</a:t>
            </a:r>
            <a:r>
              <a:rPr sz="2400" u="none" spc="-20" dirty="0">
                <a:solidFill>
                  <a:srgbClr val="000000"/>
                </a:solidFill>
              </a:rPr>
              <a:t>2649</a:t>
            </a:r>
            <a:endParaRPr lang="en-US" sz="2400" u="none" spc="-20" dirty="0">
              <a:solidFill>
                <a:srgbClr val="000000"/>
              </a:solidFill>
            </a:endParaRPr>
          </a:p>
          <a:p>
            <a:pPr marL="355600" marR="5080" indent="-342900">
              <a:lnSpc>
                <a:spcPct val="103200"/>
              </a:lnSpc>
              <a:buChar char="•"/>
              <a:tabLst>
                <a:tab pos="355600" algn="l"/>
              </a:tabLst>
            </a:pPr>
            <a:endParaRPr lang="en-US" sz="2400" u="none" spc="-20" dirty="0">
              <a:solidFill>
                <a:srgbClr val="000000"/>
              </a:solidFill>
            </a:endParaRPr>
          </a:p>
          <a:p>
            <a:pPr marL="355600" marR="5080" indent="-342900">
              <a:lnSpc>
                <a:spcPct val="103200"/>
              </a:lnSpc>
              <a:buChar char="•"/>
              <a:tabLst>
                <a:tab pos="355600" algn="l"/>
              </a:tabLst>
            </a:pPr>
            <a:r>
              <a:rPr lang="en-US" sz="2400" u="none" spc="-20" dirty="0">
                <a:solidFill>
                  <a:srgbClr val="000000"/>
                </a:solidFill>
              </a:rPr>
              <a:t>Morgan Smith, Administrative Assistant </a:t>
            </a:r>
            <a:r>
              <a:rPr lang="en-US" sz="2400" u="none" spc="-20" dirty="0">
                <a:solidFill>
                  <a:srgbClr val="000000"/>
                </a:solidFill>
                <a:hlinkClick r:id="rId5"/>
              </a:rPr>
              <a:t>man145@senate.Rutgers.edu</a:t>
            </a:r>
            <a:r>
              <a:rPr lang="en-US" sz="2400" u="none" spc="-20" dirty="0">
                <a:solidFill>
                  <a:srgbClr val="000000"/>
                </a:solidFill>
              </a:rPr>
              <a:t> </a:t>
            </a:r>
            <a:endParaRPr sz="2400" u="none" spc="-2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330"/>
              </a:spcBef>
              <a:buFont typeface="Arial"/>
              <a:buChar char="•"/>
            </a:pPr>
            <a:endParaRPr u="none" spc="-2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429" y="6128451"/>
            <a:ext cx="65227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Senate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website: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6"/>
              </a:rPr>
              <a:t>http://senate.rutgers.edu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13115" y="6389835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Who</a:t>
            </a:r>
            <a:r>
              <a:rPr spc="-55" dirty="0"/>
              <a:t> </a:t>
            </a:r>
            <a:r>
              <a:rPr dirty="0"/>
              <a:t>to</a:t>
            </a:r>
            <a:r>
              <a:rPr spc="-50" dirty="0"/>
              <a:t> </a:t>
            </a:r>
            <a:r>
              <a:rPr dirty="0"/>
              <a:t>contact</a:t>
            </a:r>
            <a:r>
              <a:rPr spc="-70" dirty="0"/>
              <a:t> </a:t>
            </a:r>
            <a:r>
              <a:rPr dirty="0"/>
              <a:t>with</a:t>
            </a:r>
            <a:r>
              <a:rPr spc="-40" dirty="0"/>
              <a:t> </a:t>
            </a:r>
            <a:r>
              <a:rPr spc="-10" dirty="0"/>
              <a:t>questions?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13115" y="6389835"/>
            <a:ext cx="1905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90957" y="2287937"/>
            <a:ext cx="21069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Questions?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73181" y="3202337"/>
            <a:ext cx="61436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Arial"/>
                <a:cs typeface="Arial"/>
              </a:rPr>
              <a:t>First</a:t>
            </a:r>
            <a:r>
              <a:rPr sz="3000" spc="-35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Senate</a:t>
            </a:r>
            <a:r>
              <a:rPr sz="3000" spc="-4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&amp;</a:t>
            </a:r>
            <a:r>
              <a:rPr sz="3000" spc="-40" dirty="0">
                <a:latin typeface="Arial"/>
                <a:cs typeface="Arial"/>
              </a:rPr>
              <a:t> </a:t>
            </a:r>
            <a:r>
              <a:rPr sz="3000" dirty="0">
                <a:latin typeface="Arial"/>
                <a:cs typeface="Arial"/>
              </a:rPr>
              <a:t>Committee</a:t>
            </a:r>
            <a:r>
              <a:rPr sz="3000" spc="-40" dirty="0">
                <a:latin typeface="Arial"/>
                <a:cs typeface="Arial"/>
              </a:rPr>
              <a:t> </a:t>
            </a:r>
            <a:r>
              <a:rPr sz="3000" spc="-10" dirty="0">
                <a:latin typeface="Arial"/>
                <a:cs typeface="Arial"/>
              </a:rPr>
              <a:t>Meetings:</a:t>
            </a:r>
            <a:endParaRPr sz="3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3000" b="1" dirty="0">
                <a:latin typeface="Arial"/>
                <a:cs typeface="Arial"/>
              </a:rPr>
              <a:t>Fri.</a:t>
            </a:r>
            <a:r>
              <a:rPr sz="3000" b="1" spc="-40" dirty="0">
                <a:latin typeface="Arial"/>
                <a:cs typeface="Arial"/>
              </a:rPr>
              <a:t> </a:t>
            </a:r>
            <a:r>
              <a:rPr sz="3000" b="1" dirty="0">
                <a:latin typeface="Arial"/>
                <a:cs typeface="Arial"/>
              </a:rPr>
              <a:t>Sept.</a:t>
            </a:r>
            <a:r>
              <a:rPr sz="3000" b="1" spc="-40" dirty="0">
                <a:latin typeface="Arial"/>
                <a:cs typeface="Arial"/>
              </a:rPr>
              <a:t> </a:t>
            </a:r>
            <a:r>
              <a:rPr lang="en-US" sz="3000" b="1" spc="-25" dirty="0">
                <a:latin typeface="Arial"/>
                <a:cs typeface="Arial"/>
              </a:rPr>
              <a:t>19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31" y="1443833"/>
            <a:ext cx="7440930" cy="4177029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What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Rutgers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University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Senate?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805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Who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Senators?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900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How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Senate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managed?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805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What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involved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Senate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Meetings?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900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What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Senate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Committees?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How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do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issues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reach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Senate?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805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To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whom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do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direct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questions?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Overview</a:t>
            </a:r>
            <a:r>
              <a:rPr spc="-8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spc="-10" dirty="0"/>
              <a:t>Orientation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31" y="1363979"/>
            <a:ext cx="7944484" cy="369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985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38784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principal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shared-</a:t>
            </a:r>
            <a:r>
              <a:rPr sz="2400" dirty="0">
                <a:latin typeface="Arial"/>
                <a:cs typeface="Arial"/>
              </a:rPr>
              <a:t>governance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advisory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body 	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President.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sole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represents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entire </a:t>
            </a:r>
            <a:r>
              <a:rPr sz="2400" dirty="0">
                <a:latin typeface="Arial"/>
                <a:cs typeface="Arial"/>
              </a:rPr>
              <a:t>community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faculty,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students,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staff,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administrators,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alumni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President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Rutgers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Board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Governors.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  <a:buFont typeface="Arial"/>
              <a:buChar char="•"/>
            </a:pPr>
            <a:endParaRPr sz="2400" dirty="0">
              <a:latin typeface="Arial"/>
              <a:cs typeface="Arial"/>
            </a:endParaRPr>
          </a:p>
          <a:p>
            <a:pPr marL="355600" marR="848994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It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exercises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legislative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authority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certain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matters </a:t>
            </a:r>
            <a:r>
              <a:rPr sz="2400" dirty="0">
                <a:latin typeface="Arial"/>
                <a:cs typeface="Arial"/>
              </a:rPr>
              <a:t>delegated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Board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Governors.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70" dirty="0"/>
              <a:t> </a:t>
            </a:r>
            <a:r>
              <a:rPr dirty="0"/>
              <a:t>is</a:t>
            </a:r>
            <a:r>
              <a:rPr spc="-6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Rutgers</a:t>
            </a:r>
            <a:r>
              <a:rPr spc="-75" dirty="0"/>
              <a:t> </a:t>
            </a:r>
            <a:r>
              <a:rPr dirty="0"/>
              <a:t>University</a:t>
            </a:r>
            <a:r>
              <a:rPr spc="-65" dirty="0"/>
              <a:t> </a:t>
            </a:r>
            <a:r>
              <a:rPr spc="-10" dirty="0"/>
              <a:t>Senate?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31" y="1528699"/>
            <a:ext cx="7730490" cy="4453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The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total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entitlements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for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Senators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vary </a:t>
            </a:r>
            <a:r>
              <a:rPr sz="3200" dirty="0">
                <a:latin typeface="Arial"/>
                <a:cs typeface="Arial"/>
              </a:rPr>
              <a:t>from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year-</a:t>
            </a:r>
            <a:r>
              <a:rPr sz="3200" spc="-35" dirty="0">
                <a:latin typeface="Arial"/>
                <a:cs typeface="Arial"/>
              </a:rPr>
              <a:t>to-</a:t>
            </a:r>
            <a:r>
              <a:rPr sz="3200" dirty="0">
                <a:latin typeface="Arial"/>
                <a:cs typeface="Arial"/>
              </a:rPr>
              <a:t>year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depending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numbers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students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and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faculty.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  <a:buFont typeface="Arial"/>
              <a:buChar char="•"/>
            </a:pPr>
            <a:endParaRPr sz="3200">
              <a:latin typeface="Arial"/>
              <a:cs typeface="Arial"/>
            </a:endParaRPr>
          </a:p>
          <a:p>
            <a:pPr marL="355600" marR="55753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Entitlements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for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lecturers,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alumni,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and </a:t>
            </a:r>
            <a:r>
              <a:rPr sz="3200" dirty="0">
                <a:latin typeface="Arial"/>
                <a:cs typeface="Arial"/>
              </a:rPr>
              <a:t>staff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consistent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year-to-year.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0"/>
              </a:spcBef>
              <a:buFont typeface="Arial"/>
              <a:buChar char="•"/>
            </a:pPr>
            <a:endParaRPr sz="3200">
              <a:latin typeface="Arial"/>
              <a:cs typeface="Arial"/>
            </a:endParaRPr>
          </a:p>
          <a:p>
            <a:pPr marL="354965" marR="1270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</a:tabLst>
            </a:pPr>
            <a:r>
              <a:rPr sz="3200" dirty="0">
                <a:latin typeface="Arial"/>
                <a:cs typeface="Arial"/>
              </a:rPr>
              <a:t>Typically,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number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voting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Senators </a:t>
            </a:r>
            <a:r>
              <a:rPr sz="3200" dirty="0">
                <a:latin typeface="Arial"/>
                <a:cs typeface="Arial"/>
              </a:rPr>
              <a:t>is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approximately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220.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Who</a:t>
            </a:r>
            <a:r>
              <a:rPr spc="-55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Senators?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4B13F-3911-850B-974D-EA0151DDA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31" y="686815"/>
            <a:ext cx="7115175" cy="923330"/>
          </a:xfrm>
        </p:spPr>
        <p:txBody>
          <a:bodyPr/>
          <a:lstStyle/>
          <a:p>
            <a:r>
              <a:rPr lang="en-US" dirty="0"/>
              <a:t>Some Feelings Senators May Experience During Senate: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D49A873-342C-8109-B49A-6D29C3677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0" y="1610145"/>
            <a:ext cx="4927600" cy="49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427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31" y="1533271"/>
            <a:ext cx="789178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0353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Executive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Committee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meets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prior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each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Senate meeting.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ts val="2795"/>
              </a:lnSpc>
              <a:spcBef>
                <a:spcPts val="6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"/>
                <a:cs typeface="Arial"/>
              </a:rPr>
              <a:t>Its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primary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duties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involve:</a:t>
            </a:r>
            <a:endParaRPr sz="2400">
              <a:latin typeface="Arial"/>
              <a:cs typeface="Arial"/>
            </a:endParaRPr>
          </a:p>
          <a:p>
            <a:pPr marL="754380" marR="5080" lvl="1" indent="-285115">
              <a:lnSpc>
                <a:spcPct val="72900"/>
              </a:lnSpc>
              <a:spcBef>
                <a:spcPts val="695"/>
              </a:spcBef>
              <a:buChar char="–"/>
              <a:tabLst>
                <a:tab pos="756285" algn="l"/>
              </a:tabLst>
            </a:pPr>
            <a:r>
              <a:rPr sz="2400" spc="-10" dirty="0">
                <a:latin typeface="Arial"/>
                <a:cs typeface="Arial"/>
              </a:rPr>
              <a:t>discussion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issuance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charges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committees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	</a:t>
            </a:r>
            <a:r>
              <a:rPr sz="2400" dirty="0">
                <a:latin typeface="Arial"/>
                <a:cs typeface="Arial"/>
              </a:rPr>
              <a:t>investigate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report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matters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brought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before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it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385"/>
              </a:spcBef>
              <a:buChar char="–"/>
              <a:tabLst>
                <a:tab pos="755015" algn="l"/>
              </a:tabLst>
            </a:pPr>
            <a:r>
              <a:rPr sz="2400" dirty="0">
                <a:latin typeface="Arial"/>
                <a:cs typeface="Arial"/>
              </a:rPr>
              <a:t>receipt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committee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reports</a:t>
            </a:r>
            <a:endParaRPr sz="2400">
              <a:latin typeface="Arial"/>
              <a:cs typeface="Arial"/>
            </a:endParaRPr>
          </a:p>
          <a:p>
            <a:pPr marL="754380" marR="179705" lvl="1" indent="-285115">
              <a:lnSpc>
                <a:spcPct val="100000"/>
              </a:lnSpc>
              <a:spcBef>
                <a:spcPts val="395"/>
              </a:spcBef>
              <a:buChar char="–"/>
              <a:tabLst>
                <a:tab pos="756285" algn="l"/>
              </a:tabLst>
            </a:pPr>
            <a:r>
              <a:rPr sz="2400" dirty="0">
                <a:latin typeface="Arial"/>
                <a:cs typeface="Arial"/>
              </a:rPr>
              <a:t>docketing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reports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other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matters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review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by 	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whole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Senate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05"/>
              </a:spcBef>
              <a:buChar char="–"/>
              <a:tabLst>
                <a:tab pos="755015" algn="l"/>
              </a:tabLst>
            </a:pPr>
            <a:r>
              <a:rPr sz="2400" dirty="0">
                <a:latin typeface="Arial"/>
                <a:cs typeface="Arial"/>
              </a:rPr>
              <a:t>set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agenda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forthcoming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meetings</a:t>
            </a:r>
            <a:endParaRPr sz="2400">
              <a:latin typeface="Arial"/>
              <a:cs typeface="Arial"/>
            </a:endParaRPr>
          </a:p>
          <a:p>
            <a:pPr marL="355600" marR="557530" indent="-342900">
              <a:lnSpc>
                <a:spcPct val="100000"/>
              </a:lnSpc>
              <a:spcBef>
                <a:spcPts val="505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Executive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Committee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behalf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Senate,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necessary,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between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full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Senate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meetings.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36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60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Senate</a:t>
            </a:r>
            <a:r>
              <a:rPr spc="-60" dirty="0"/>
              <a:t> </a:t>
            </a:r>
            <a:r>
              <a:rPr spc="-10" dirty="0"/>
              <a:t>managed?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CA7D3-747E-9629-8C86-8B1FBD246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431" y="686815"/>
            <a:ext cx="7115175" cy="923330"/>
          </a:xfrm>
        </p:spPr>
        <p:txBody>
          <a:bodyPr/>
          <a:lstStyle/>
          <a:p>
            <a:r>
              <a:rPr lang="en-US" dirty="0"/>
              <a:t>Some Feelings Admin May Experience During Senate: 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0D9D0D7-7D70-367A-15FD-4DAFAEA58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44781"/>
            <a:ext cx="5003800" cy="500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071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431" y="1256790"/>
            <a:ext cx="8248650" cy="48323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276860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meets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monthly,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8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each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academic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year </a:t>
            </a:r>
            <a:r>
              <a:rPr sz="2400" dirty="0">
                <a:latin typeface="Arial"/>
                <a:cs typeface="Arial"/>
              </a:rPr>
              <a:t>during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fall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spring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semesters.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600"/>
              </a:spcBef>
              <a:buChar char="•"/>
              <a:tabLst>
                <a:tab pos="354965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schedule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at: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u="sng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senate.rutgers.edu/meetings</a:t>
            </a:r>
            <a:r>
              <a:rPr sz="2400" spc="-1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355600" marR="154305" indent="-342900">
              <a:lnSpc>
                <a:spcPts val="259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Senators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schedule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availability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from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10:00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am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approximately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4:00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pm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business.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0"/>
              </a:spcBef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400" dirty="0">
                <a:latin typeface="Arial"/>
                <a:cs typeface="Arial"/>
              </a:rPr>
              <a:t>The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daily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schedule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meeting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days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includes: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300"/>
              </a:spcBef>
              <a:buChar char="–"/>
              <a:tabLst>
                <a:tab pos="755015" algn="l"/>
              </a:tabLst>
            </a:pPr>
            <a:r>
              <a:rPr sz="2400" spc="-20" dirty="0">
                <a:latin typeface="Arial"/>
                <a:cs typeface="Arial"/>
              </a:rPr>
              <a:t>10:00-</a:t>
            </a:r>
            <a:r>
              <a:rPr sz="2400" dirty="0">
                <a:latin typeface="Arial"/>
                <a:cs typeface="Arial"/>
              </a:rPr>
              <a:t>11:50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am: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committees</a:t>
            </a:r>
            <a:endParaRPr sz="2400">
              <a:latin typeface="Arial"/>
              <a:cs typeface="Arial"/>
            </a:endParaRPr>
          </a:p>
          <a:p>
            <a:pPr marL="754380" marR="835660" lvl="1" indent="-285115">
              <a:lnSpc>
                <a:spcPct val="100000"/>
              </a:lnSpc>
              <a:spcBef>
                <a:spcPts val="204"/>
              </a:spcBef>
              <a:buChar char="–"/>
              <a:tabLst>
                <a:tab pos="756285" algn="l"/>
              </a:tabLst>
            </a:pPr>
            <a:r>
              <a:rPr sz="2400" spc="-25" dirty="0">
                <a:latin typeface="Arial"/>
                <a:cs typeface="Arial"/>
              </a:rPr>
              <a:t>Noon-</a:t>
            </a:r>
            <a:r>
              <a:rPr sz="2400" dirty="0">
                <a:latin typeface="Arial"/>
                <a:cs typeface="Arial"/>
              </a:rPr>
              <a:t>1:00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pm: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Faculty,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student,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staff,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alumni 	caucuses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95"/>
              </a:spcBef>
              <a:buChar char="–"/>
              <a:tabLst>
                <a:tab pos="755015" algn="l"/>
              </a:tabLst>
            </a:pPr>
            <a:r>
              <a:rPr sz="2400" dirty="0">
                <a:latin typeface="Arial"/>
                <a:cs typeface="Arial"/>
              </a:rPr>
              <a:t>1:10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~4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pm: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full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Senate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meeting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Senate</a:t>
            </a:r>
            <a:r>
              <a:rPr spc="-50" dirty="0"/>
              <a:t> </a:t>
            </a:r>
            <a:r>
              <a:rPr spc="-10" dirty="0"/>
              <a:t>Meetings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21811-19BB-D785-10CE-EB37007AE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4586" y="1219200"/>
            <a:ext cx="6874828" cy="1809433"/>
          </a:xfrm>
        </p:spPr>
        <p:txBody>
          <a:bodyPr/>
          <a:lstStyle/>
          <a:p>
            <a:r>
              <a:rPr lang="en-US" dirty="0">
                <a:hlinkClick r:id="rId2"/>
              </a:rPr>
              <a:t>Here's an example of how you can use your minute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93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6558</TotalTime>
  <Words>637</Words>
  <Application>Microsoft Macintosh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Office Theme</vt:lpstr>
      <vt:lpstr>PowerPoint Presentation</vt:lpstr>
      <vt:lpstr>Overview of the Orientation</vt:lpstr>
      <vt:lpstr>What is the Rutgers University Senate?</vt:lpstr>
      <vt:lpstr>Who are the Senators?</vt:lpstr>
      <vt:lpstr>Some Feelings Senators May Experience During Senate: </vt:lpstr>
      <vt:lpstr>How is the Senate managed?</vt:lpstr>
      <vt:lpstr>Some Feelings Admin May Experience During Senate: </vt:lpstr>
      <vt:lpstr>Senate Meetings</vt:lpstr>
      <vt:lpstr>PowerPoint Presentation</vt:lpstr>
      <vt:lpstr>Some Feelings Senators May Experience During Senate: </vt:lpstr>
      <vt:lpstr>Some Feelings You May Experience During Senate: </vt:lpstr>
      <vt:lpstr>Senate Committees and Panels</vt:lpstr>
      <vt:lpstr>How do issues reach the Senate?</vt:lpstr>
      <vt:lpstr>Who to contact with questions?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Rutgers University Senate 2022–2023</dc:title>
  <dc:creator>Vicki Hewitt</dc:creator>
  <cp:lastModifiedBy>Taryn Cooper</cp:lastModifiedBy>
  <cp:revision>9</cp:revision>
  <dcterms:created xsi:type="dcterms:W3CDTF">2025-08-04T18:09:01Z</dcterms:created>
  <dcterms:modified xsi:type="dcterms:W3CDTF">2025-09-10T19:02:27Z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2024-09-13T00:00:00Z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2025-08-04T00:00:00Z</vt:filetime>
  </property>
  <property fmtid="{D5CDD505-2E9C-101B-9397-08002B2CF9AE}" pid="5" name="Producer">
    <vt:lpwstr>Adobe PDF Library 24.3.86</vt:lpwstr>
  </property>
</Properties>
</file>