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62" r:id="rId5"/>
    <p:sldId id="263" r:id="rId6"/>
    <p:sldId id="264" r:id="rId7"/>
    <p:sldId id="265" r:id="rId8"/>
    <p:sldId id="266" r:id="rId9"/>
    <p:sldId id="267"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87"/>
    <p:restoredTop sz="94726"/>
  </p:normalViewPr>
  <p:slideViewPr>
    <p:cSldViewPr snapToGrid="0">
      <p:cViewPr varScale="1">
        <p:scale>
          <a:sx n="105" d="100"/>
          <a:sy n="105" d="100"/>
        </p:scale>
        <p:origin x="8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F5AF21-12E7-C742-A9F7-DC4A4182B874}" type="datetimeFigureOut">
              <a:rPr lang="en-US" smtClean="0"/>
              <a:t>2/20/2026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AB13BD-31FE-ED47-9358-662A702F7DEA}" type="slidenum">
              <a:rPr lang="en-US" smtClean="0"/>
              <a:t>‹#›</a:t>
            </a:fld>
            <a:endParaRPr lang="en-US"/>
          </a:p>
        </p:txBody>
      </p:sp>
    </p:spTree>
    <p:extLst>
      <p:ext uri="{BB962C8B-B14F-4D97-AF65-F5344CB8AC3E}">
        <p14:creationId xmlns:p14="http://schemas.microsoft.com/office/powerpoint/2010/main" val="9615875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FDD9D-1D26-5C7E-93FF-C7E410B6BC49}"/>
              </a:ext>
            </a:extLst>
          </p:cNvPr>
          <p:cNvSpPr>
            <a:spLocks noGrp="1"/>
          </p:cNvSpPr>
          <p:nvPr>
            <p:ph type="ctrTitle"/>
          </p:nvPr>
        </p:nvSpPr>
        <p:spPr>
          <a:xfrm>
            <a:off x="1524000" y="1234439"/>
            <a:ext cx="9144000" cy="2275523"/>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75CBED-BA67-47C0-002C-40E23D273C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4" name="Picture 3">
            <a:extLst>
              <a:ext uri="{FF2B5EF4-FFF2-40B4-BE49-F238E27FC236}">
                <a16:creationId xmlns:a16="http://schemas.microsoft.com/office/drawing/2014/main" id="{96D4C32F-C535-A92F-52A2-C26A795113CE}"/>
              </a:ext>
            </a:extLst>
          </p:cNvPr>
          <p:cNvPicPr>
            <a:picLocks noChangeAspect="1"/>
          </p:cNvPicPr>
          <p:nvPr userDrawn="1"/>
        </p:nvPicPr>
        <p:blipFill>
          <a:blip r:embed="rId2"/>
          <a:srcRect/>
          <a:stretch/>
        </p:blipFill>
        <p:spPr>
          <a:xfrm>
            <a:off x="457200" y="457200"/>
            <a:ext cx="2937967" cy="777240"/>
          </a:xfrm>
          <a:prstGeom prst="rect">
            <a:avLst/>
          </a:prstGeom>
        </p:spPr>
      </p:pic>
    </p:spTree>
    <p:extLst>
      <p:ext uri="{BB962C8B-B14F-4D97-AF65-F5344CB8AC3E}">
        <p14:creationId xmlns:p14="http://schemas.microsoft.com/office/powerpoint/2010/main" val="1295179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480F5-9498-E821-D8D6-F4B7EF5654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3C1DF9-FE27-E389-D92A-4BDD3C8EC06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D4F09F2F-1485-8D2F-080F-310B221E655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8" name="Slide Number Placeholder 5">
            <a:extLst>
              <a:ext uri="{FF2B5EF4-FFF2-40B4-BE49-F238E27FC236}">
                <a16:creationId xmlns:a16="http://schemas.microsoft.com/office/drawing/2014/main" id="{B037BC94-9606-DF22-D4FA-8432731772A6}"/>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9" name="Picture 8" descr="A black background with a black square&#10;&#10;Description automatically generated with medium confidence">
            <a:extLst>
              <a:ext uri="{FF2B5EF4-FFF2-40B4-BE49-F238E27FC236}">
                <a16:creationId xmlns:a16="http://schemas.microsoft.com/office/drawing/2014/main" id="{6EF198EE-D704-6C55-34E2-EB7581FFA7E2}"/>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597555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68D7F1-B837-744D-210B-E2FE2666B7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8E1611-8EE5-8512-5A11-FA79F9455F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3CE2A52E-70FF-899E-ACE6-8FB9EE8E712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8" name="Slide Number Placeholder 5">
            <a:extLst>
              <a:ext uri="{FF2B5EF4-FFF2-40B4-BE49-F238E27FC236}">
                <a16:creationId xmlns:a16="http://schemas.microsoft.com/office/drawing/2014/main" id="{DB53BF02-D972-4A4D-D8D7-EC18813CA962}"/>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9" name="Picture 8" descr="A black background with a black square&#10;&#10;Description automatically generated with medium confidence">
            <a:extLst>
              <a:ext uri="{FF2B5EF4-FFF2-40B4-BE49-F238E27FC236}">
                <a16:creationId xmlns:a16="http://schemas.microsoft.com/office/drawing/2014/main" id="{62A30567-F932-A887-8BA4-29045BE3354A}"/>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416533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74540-C1CF-A013-BB96-CBB938F0EB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CABF4A-9AB1-1961-C29D-093108ED31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677E92BA-6A27-18C4-CDB3-1760AAA8DEA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8" name="Slide Number Placeholder 5">
            <a:extLst>
              <a:ext uri="{FF2B5EF4-FFF2-40B4-BE49-F238E27FC236}">
                <a16:creationId xmlns:a16="http://schemas.microsoft.com/office/drawing/2014/main" id="{AED207BA-78A1-46DE-2515-DC70A470BBA2}"/>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9" name="Picture 8" descr="A black background with a black square&#10;&#10;Description automatically generated with medium confidence">
            <a:extLst>
              <a:ext uri="{FF2B5EF4-FFF2-40B4-BE49-F238E27FC236}">
                <a16:creationId xmlns:a16="http://schemas.microsoft.com/office/drawing/2014/main" id="{72E44A50-711B-B771-404D-381305E5DC8A}"/>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3098298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2F0AC-598A-1480-852E-5A5AE65FF8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272E8E-80FF-8068-8D2E-E8EDDFCF66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B2980C5B-4585-A50B-0EDB-5C373D5BB11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8" name="Slide Number Placeholder 5">
            <a:extLst>
              <a:ext uri="{FF2B5EF4-FFF2-40B4-BE49-F238E27FC236}">
                <a16:creationId xmlns:a16="http://schemas.microsoft.com/office/drawing/2014/main" id="{F8CAEC0B-333C-9D05-A09D-5FFC5EDF3E98}"/>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9" name="Picture 8" descr="A black background with a black square&#10;&#10;Description automatically generated with medium confidence">
            <a:extLst>
              <a:ext uri="{FF2B5EF4-FFF2-40B4-BE49-F238E27FC236}">
                <a16:creationId xmlns:a16="http://schemas.microsoft.com/office/drawing/2014/main" id="{906A5A12-BD0A-C611-DBE3-C03BEC87725F}"/>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166791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710CA-A024-18E4-1551-CBBC2A2C50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C7C662-4B24-7293-2D40-0D80B190315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582BA-F6DD-044A-BFD6-A5D36283AB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56740EB3-6EBC-3BB4-F7EF-512D62FB1A4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8" name="Slide Number Placeholder 5">
            <a:extLst>
              <a:ext uri="{FF2B5EF4-FFF2-40B4-BE49-F238E27FC236}">
                <a16:creationId xmlns:a16="http://schemas.microsoft.com/office/drawing/2014/main" id="{B4E51888-CEBB-791A-2B34-887E1560E5AD}"/>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10" name="Picture 9" descr="A black background with a black square&#10;&#10;Description automatically generated with medium confidence">
            <a:extLst>
              <a:ext uri="{FF2B5EF4-FFF2-40B4-BE49-F238E27FC236}">
                <a16:creationId xmlns:a16="http://schemas.microsoft.com/office/drawing/2014/main" id="{AA4AA374-24C3-789A-88F3-D0F9307165EF}"/>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935940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8753C-857F-E0D3-4C6A-A4CED31064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A964A07-A8C0-B601-458A-55E72458BD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93F02F-0F95-E5BD-E893-05F98DF6B5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EE446F-E7F4-FC62-BF49-D3B81CF935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F00D3C-C128-F958-AAF9-26B9B88818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5894276B-0DBA-B2DD-89C1-388D760F686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11" name="Slide Number Placeholder 5">
            <a:extLst>
              <a:ext uri="{FF2B5EF4-FFF2-40B4-BE49-F238E27FC236}">
                <a16:creationId xmlns:a16="http://schemas.microsoft.com/office/drawing/2014/main" id="{2B14F5DA-AD73-4824-1F76-C3EDA3F9BD65}"/>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12" name="Picture 11" descr="A black background with a black square&#10;&#10;Description automatically generated with medium confidence">
            <a:extLst>
              <a:ext uri="{FF2B5EF4-FFF2-40B4-BE49-F238E27FC236}">
                <a16:creationId xmlns:a16="http://schemas.microsoft.com/office/drawing/2014/main" id="{8666614D-D8EE-DB22-D008-CE66A0A6B5BA}"/>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2897613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A70F2-49AA-5BE0-EBF5-4004A7A965F9}"/>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8BA7D6BA-B1F8-4E8A-E39A-39AE9AD432F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5">
            <a:extLst>
              <a:ext uri="{FF2B5EF4-FFF2-40B4-BE49-F238E27FC236}">
                <a16:creationId xmlns:a16="http://schemas.microsoft.com/office/drawing/2014/main" id="{04926DC5-1316-A5CF-08E9-0A2CFD879EC8}"/>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8" name="Picture 7" descr="A black background with a black square&#10;&#10;Description automatically generated with medium confidence">
            <a:extLst>
              <a:ext uri="{FF2B5EF4-FFF2-40B4-BE49-F238E27FC236}">
                <a16:creationId xmlns:a16="http://schemas.microsoft.com/office/drawing/2014/main" id="{3F3B1952-61EC-1C7D-2D1B-BEF8D3B9A653}"/>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272522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21F99F6A-70BE-AD00-3510-24ED7010215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5">
            <a:extLst>
              <a:ext uri="{FF2B5EF4-FFF2-40B4-BE49-F238E27FC236}">
                <a16:creationId xmlns:a16="http://schemas.microsoft.com/office/drawing/2014/main" id="{909B6E54-A3EC-2418-5D74-346F93DEC81C}"/>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7" name="Picture 6" descr="A black background with a black square&#10;&#10;Description automatically generated with medium confidence">
            <a:extLst>
              <a:ext uri="{FF2B5EF4-FFF2-40B4-BE49-F238E27FC236}">
                <a16:creationId xmlns:a16="http://schemas.microsoft.com/office/drawing/2014/main" id="{9C90CF2B-994F-8B52-287A-6B2DFD683469}"/>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303752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98077-4443-D0C6-6109-736F91EE9E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4BF44F-5D8C-CECC-6428-C139EF9440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40EB9B-6D2B-835E-9C75-2088C2E358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0030F3A6-3E9D-74CB-A371-BB4E2B52D3A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5">
            <a:extLst>
              <a:ext uri="{FF2B5EF4-FFF2-40B4-BE49-F238E27FC236}">
                <a16:creationId xmlns:a16="http://schemas.microsoft.com/office/drawing/2014/main" id="{F15699F8-AB98-3F50-0437-6607DB343860}"/>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10" name="Picture 9" descr="A black background with a black square&#10;&#10;Description automatically generated with medium confidence">
            <a:extLst>
              <a:ext uri="{FF2B5EF4-FFF2-40B4-BE49-F238E27FC236}">
                <a16:creationId xmlns:a16="http://schemas.microsoft.com/office/drawing/2014/main" id="{6ADF4729-040D-C5BF-CB99-4D19C5872BF1}"/>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1271140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72B10-DBA2-ABDA-61E6-F60AE5C5A39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95FFDDF-C6A6-921B-30BB-F05D99C48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63A7FBB-1608-0F3A-5AE6-B490838BA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1F1CBC6F-19E2-D4D1-DD66-DE5F718A380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5">
            <a:extLst>
              <a:ext uri="{FF2B5EF4-FFF2-40B4-BE49-F238E27FC236}">
                <a16:creationId xmlns:a16="http://schemas.microsoft.com/office/drawing/2014/main" id="{870142F9-FE34-4066-B82C-0CBEDE50AC8F}"/>
              </a:ext>
            </a:extLst>
          </p:cNvPr>
          <p:cNvSpPr>
            <a:spLocks noGrp="1"/>
          </p:cNvSpPr>
          <p:nvPr>
            <p:ph type="sldNum" sz="quarter" idx="12"/>
          </p:nvPr>
        </p:nvSpPr>
        <p:spPr>
          <a:xfrm>
            <a:off x="11353800" y="6356350"/>
            <a:ext cx="555331" cy="365125"/>
          </a:xfrm>
          <a:prstGeom prst="rect">
            <a:avLst/>
          </a:prstGeom>
        </p:spPr>
        <p:txBody>
          <a:bodyPr/>
          <a:lstStyle>
            <a:lvl1pPr>
              <a:defRPr sz="1400"/>
            </a:lvl1pPr>
          </a:lstStyle>
          <a:p>
            <a:fld id="{44C0E520-CB02-FE44-B9CA-49F8729EC252}" type="slidenum">
              <a:rPr lang="en-US" smtClean="0"/>
              <a:pPr/>
              <a:t>‹#›</a:t>
            </a:fld>
            <a:endParaRPr lang="en-US" dirty="0"/>
          </a:p>
        </p:txBody>
      </p:sp>
      <p:pic>
        <p:nvPicPr>
          <p:cNvPr id="10" name="Picture 9" descr="A black background with a black square&#10;&#10;Description automatically generated with medium confidence">
            <a:extLst>
              <a:ext uri="{FF2B5EF4-FFF2-40B4-BE49-F238E27FC236}">
                <a16:creationId xmlns:a16="http://schemas.microsoft.com/office/drawing/2014/main" id="{80C0751D-D570-BE49-6E42-A83D4215DA8A}"/>
              </a:ext>
            </a:extLst>
          </p:cNvPr>
          <p:cNvPicPr>
            <a:picLocks noChangeAspect="1"/>
          </p:cNvPicPr>
          <p:nvPr userDrawn="1"/>
        </p:nvPicPr>
        <p:blipFill>
          <a:blip r:embed="rId2"/>
          <a:stretch>
            <a:fillRect/>
          </a:stretch>
        </p:blipFill>
        <p:spPr>
          <a:xfrm>
            <a:off x="689804" y="6292442"/>
            <a:ext cx="1079602" cy="320040"/>
          </a:xfrm>
          <a:prstGeom prst="rect">
            <a:avLst/>
          </a:prstGeom>
        </p:spPr>
      </p:pic>
    </p:spTree>
    <p:extLst>
      <p:ext uri="{BB962C8B-B14F-4D97-AF65-F5344CB8AC3E}">
        <p14:creationId xmlns:p14="http://schemas.microsoft.com/office/powerpoint/2010/main" val="27391539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4A98615-7318-98AB-5F19-113D83E035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142A1-F84F-DB8F-523C-C855F2479A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56229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31E6F-66C6-64F7-233D-7F5B6A5EF74D}"/>
              </a:ext>
            </a:extLst>
          </p:cNvPr>
          <p:cNvSpPr>
            <a:spLocks noGrp="1"/>
          </p:cNvSpPr>
          <p:nvPr>
            <p:ph type="ctrTitle"/>
          </p:nvPr>
        </p:nvSpPr>
        <p:spPr>
          <a:xfrm>
            <a:off x="1524000" y="1892807"/>
            <a:ext cx="9144000" cy="2275523"/>
          </a:xfrm>
        </p:spPr>
        <p:txBody>
          <a:bodyPr>
            <a:normAutofit fontScale="90000"/>
          </a:bodyPr>
          <a:lstStyle/>
          <a:p>
            <a:r>
              <a:rPr lang="en-US" sz="4000" dirty="0"/>
              <a:t>Response to charge S-2502</a:t>
            </a:r>
            <a:br>
              <a:rPr lang="en-US" sz="4000" dirty="0"/>
            </a:br>
            <a:br>
              <a:rPr lang="en-US" sz="4000" dirty="0"/>
            </a:br>
            <a:r>
              <a:rPr lang="en-US" sz="4000" i="1" dirty="0"/>
              <a:t>“Guidelines for promotion to tenure during uncertain conditions of federal funding”</a:t>
            </a:r>
          </a:p>
        </p:txBody>
      </p:sp>
      <p:sp>
        <p:nvSpPr>
          <p:cNvPr id="3" name="Subtitle 2">
            <a:extLst>
              <a:ext uri="{FF2B5EF4-FFF2-40B4-BE49-F238E27FC236}">
                <a16:creationId xmlns:a16="http://schemas.microsoft.com/office/drawing/2014/main" id="{F2D9331D-D134-034E-4278-A3BB9D2FD5E8}"/>
              </a:ext>
            </a:extLst>
          </p:cNvPr>
          <p:cNvSpPr>
            <a:spLocks noGrp="1"/>
          </p:cNvSpPr>
          <p:nvPr>
            <p:ph type="subTitle" idx="1"/>
          </p:nvPr>
        </p:nvSpPr>
        <p:spPr>
          <a:xfrm>
            <a:off x="1524000" y="4379278"/>
            <a:ext cx="9144000" cy="1655762"/>
          </a:xfrm>
        </p:spPr>
        <p:txBody>
          <a:bodyPr/>
          <a:lstStyle/>
          <a:p>
            <a:r>
              <a:rPr lang="en-US" dirty="0"/>
              <a:t>FPAC Report</a:t>
            </a:r>
          </a:p>
          <a:p>
            <a:r>
              <a:rPr lang="en-US" dirty="0"/>
              <a:t>February 20, 2026</a:t>
            </a:r>
          </a:p>
        </p:txBody>
      </p:sp>
    </p:spTree>
    <p:extLst>
      <p:ext uri="{BB962C8B-B14F-4D97-AF65-F5344CB8AC3E}">
        <p14:creationId xmlns:p14="http://schemas.microsoft.com/office/powerpoint/2010/main" val="2202838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0707E-29DA-F29F-CCA6-77D2D8E91E58}"/>
              </a:ext>
            </a:extLst>
          </p:cNvPr>
          <p:cNvSpPr>
            <a:spLocks noGrp="1"/>
          </p:cNvSpPr>
          <p:nvPr>
            <p:ph type="title"/>
          </p:nvPr>
        </p:nvSpPr>
        <p:spPr/>
        <p:txBody>
          <a:bodyPr/>
          <a:lstStyle/>
          <a:p>
            <a:r>
              <a:rPr lang="en-US" dirty="0"/>
              <a:t>Charge:</a:t>
            </a:r>
          </a:p>
        </p:txBody>
      </p:sp>
      <p:sp>
        <p:nvSpPr>
          <p:cNvPr id="3" name="Content Placeholder 2">
            <a:extLst>
              <a:ext uri="{FF2B5EF4-FFF2-40B4-BE49-F238E27FC236}">
                <a16:creationId xmlns:a16="http://schemas.microsoft.com/office/drawing/2014/main" id="{F37C4ED8-661F-84A1-EACD-1EA16AAEA200}"/>
              </a:ext>
            </a:extLst>
          </p:cNvPr>
          <p:cNvSpPr>
            <a:spLocks noGrp="1"/>
          </p:cNvSpPr>
          <p:nvPr>
            <p:ph idx="1"/>
          </p:nvPr>
        </p:nvSpPr>
        <p:spPr/>
        <p:txBody>
          <a:bodyPr>
            <a:normAutofit/>
          </a:bodyPr>
          <a:lstStyle/>
          <a:p>
            <a:pPr marL="0" indent="0">
              <a:buNone/>
            </a:pPr>
            <a:r>
              <a:rPr lang="en-US" dirty="0"/>
              <a:t>Consider developing guidance for promotion and tenure committees within schools and colleges related to supporting faculty in disciplines where federal funding is traditionally expected during the course of the </a:t>
            </a:r>
            <a:r>
              <a:rPr lang="en-US" dirty="0" err="1"/>
              <a:t>pretenure</a:t>
            </a:r>
            <a:r>
              <a:rPr lang="en-US" dirty="0"/>
              <a:t> period as a key marker for advancement. Chairs, deans, and others involved in supporting </a:t>
            </a:r>
            <a:r>
              <a:rPr lang="en-US" dirty="0" err="1"/>
              <a:t>pretenure</a:t>
            </a:r>
            <a:r>
              <a:rPr lang="en-US" dirty="0"/>
              <a:t> faculty on their pathway to tenure can make use of this guidance when advising junior faculty in those disciplines on ways to demonstrate and sustain scholarly excellence in the absence of federal funding for research and related activities.</a:t>
            </a:r>
          </a:p>
        </p:txBody>
      </p:sp>
    </p:spTree>
    <p:extLst>
      <p:ext uri="{BB962C8B-B14F-4D97-AF65-F5344CB8AC3E}">
        <p14:creationId xmlns:p14="http://schemas.microsoft.com/office/powerpoint/2010/main" val="1411591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5D24D-D185-90BB-B15B-1D74FFE8C752}"/>
              </a:ext>
            </a:extLst>
          </p:cNvPr>
          <p:cNvSpPr>
            <a:spLocks noGrp="1"/>
          </p:cNvSpPr>
          <p:nvPr>
            <p:ph type="title"/>
          </p:nvPr>
        </p:nvSpPr>
        <p:spPr/>
        <p:txBody>
          <a:bodyPr>
            <a:normAutofit/>
          </a:bodyPr>
          <a:lstStyle/>
          <a:p>
            <a:r>
              <a:rPr lang="en-US" sz="3200" dirty="0"/>
              <a:t>Recommendations to chairs, deans, program directors, or others managing tenure process:</a:t>
            </a:r>
          </a:p>
        </p:txBody>
      </p:sp>
      <p:sp>
        <p:nvSpPr>
          <p:cNvPr id="3" name="Content Placeholder 2">
            <a:extLst>
              <a:ext uri="{FF2B5EF4-FFF2-40B4-BE49-F238E27FC236}">
                <a16:creationId xmlns:a16="http://schemas.microsoft.com/office/drawing/2014/main" id="{568F37EC-5A3C-A23D-528D-C6E55DC5C756}"/>
              </a:ext>
            </a:extLst>
          </p:cNvPr>
          <p:cNvSpPr>
            <a:spLocks noGrp="1"/>
          </p:cNvSpPr>
          <p:nvPr>
            <p:ph idx="1"/>
          </p:nvPr>
        </p:nvSpPr>
        <p:spPr/>
        <p:txBody>
          <a:bodyPr/>
          <a:lstStyle/>
          <a:p>
            <a:pPr marL="514350" indent="-514350">
              <a:buFont typeface="+mj-lt"/>
              <a:buAutoNum type="arabicPeriod"/>
            </a:pPr>
            <a:r>
              <a:rPr lang="en-US" dirty="0" err="1"/>
              <a:t>Pretenure</a:t>
            </a:r>
            <a:r>
              <a:rPr lang="en-US" dirty="0"/>
              <a:t> faculty who believe that their scholarship has been adversely affected by political conditions around federal grants should assert and describe this explicitly in their Personal Statements.</a:t>
            </a:r>
          </a:p>
          <a:p>
            <a:pPr marL="514350" indent="-514350">
              <a:buFont typeface="+mj-lt"/>
              <a:buAutoNum type="arabicPeriod"/>
            </a:pPr>
            <a:endParaRPr lang="en-US" dirty="0"/>
          </a:p>
          <a:p>
            <a:pPr marL="514350" indent="-514350">
              <a:buFont typeface="+mj-lt"/>
              <a:buAutoNum type="arabicPeriod"/>
            </a:pPr>
            <a:r>
              <a:rPr lang="en-US" dirty="0" err="1"/>
              <a:t>Pretenure</a:t>
            </a:r>
            <a:r>
              <a:rPr lang="en-US" dirty="0"/>
              <a:t> faculty should still prepare/submit federal funding proposals as they represent significant scholarship, and consider including review documents (e.g., NIH summary statements) in their tenure package as collateral information supporting quality, competence, and reputation.</a:t>
            </a:r>
          </a:p>
        </p:txBody>
      </p:sp>
    </p:spTree>
    <p:extLst>
      <p:ext uri="{BB962C8B-B14F-4D97-AF65-F5344CB8AC3E}">
        <p14:creationId xmlns:p14="http://schemas.microsoft.com/office/powerpoint/2010/main" val="2332489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81A71-1135-5F28-38A5-C10B5B2949EC}"/>
              </a:ext>
            </a:extLst>
          </p:cNvPr>
          <p:cNvSpPr>
            <a:spLocks noGrp="1"/>
          </p:cNvSpPr>
          <p:nvPr>
            <p:ph type="title"/>
          </p:nvPr>
        </p:nvSpPr>
        <p:spPr/>
        <p:txBody>
          <a:bodyPr/>
          <a:lstStyle/>
          <a:p>
            <a:r>
              <a:rPr kumimoji="0" lang="en-US" sz="3200" b="0" i="0" u="none" strike="noStrike" kern="1200" cap="none" spc="0" normalizeH="0" baseline="0" noProof="0" dirty="0">
                <a:ln>
                  <a:noFill/>
                </a:ln>
                <a:solidFill>
                  <a:prstClr val="black"/>
                </a:solidFill>
                <a:effectLst/>
                <a:uLnTx/>
                <a:uFillTx/>
                <a:latin typeface="Calibri Light" panose="020F0302020204030204"/>
                <a:ea typeface="+mj-ea"/>
                <a:cs typeface="+mj-cs"/>
              </a:rPr>
              <a:t>Recommendations to chairs, deans, program directors, or others managing tenure process:</a:t>
            </a:r>
            <a:endParaRPr lang="en-US" dirty="0"/>
          </a:p>
        </p:txBody>
      </p:sp>
      <p:sp>
        <p:nvSpPr>
          <p:cNvPr id="3" name="Content Placeholder 2">
            <a:extLst>
              <a:ext uri="{FF2B5EF4-FFF2-40B4-BE49-F238E27FC236}">
                <a16:creationId xmlns:a16="http://schemas.microsoft.com/office/drawing/2014/main" id="{B645AA34-0D4C-FBE0-49E6-5E6B0157F015}"/>
              </a:ext>
            </a:extLst>
          </p:cNvPr>
          <p:cNvSpPr>
            <a:spLocks noGrp="1"/>
          </p:cNvSpPr>
          <p:nvPr>
            <p:ph idx="1"/>
          </p:nvPr>
        </p:nvSpPr>
        <p:spPr/>
        <p:txBody>
          <a:bodyPr/>
          <a:lstStyle/>
          <a:p>
            <a:pPr marL="514350" indent="-514350">
              <a:buFont typeface="+mj-lt"/>
              <a:buAutoNum type="arabicPeriod" startAt="3"/>
            </a:pPr>
            <a:r>
              <a:rPr lang="en-US" dirty="0" err="1"/>
              <a:t>Pretenure</a:t>
            </a:r>
            <a:r>
              <a:rPr lang="en-US" dirty="0"/>
              <a:t> faculty should continue to strive for peer-reviewed publications in high-impact outlets, and consider incorporating selected reviews that attest to scope, quality, or importance of their scholarship.</a:t>
            </a:r>
          </a:p>
          <a:p>
            <a:pPr marL="514350" indent="-514350">
              <a:buFont typeface="+mj-lt"/>
              <a:buAutoNum type="arabicPeriod" startAt="3"/>
            </a:pPr>
            <a:endParaRPr lang="en-US" dirty="0"/>
          </a:p>
          <a:p>
            <a:pPr marL="514350" indent="-514350">
              <a:buFont typeface="+mj-lt"/>
              <a:buAutoNum type="arabicPeriod" startAt="3"/>
            </a:pPr>
            <a:r>
              <a:rPr lang="en-US" dirty="0" err="1"/>
              <a:t>Pretenure</a:t>
            </a:r>
            <a:r>
              <a:rPr lang="en-US" dirty="0"/>
              <a:t> faculty should incorporate online citation metrics in their tenure package (e.g., h-index) as well as with individual products (e.g., impact factor of journals).</a:t>
            </a:r>
          </a:p>
        </p:txBody>
      </p:sp>
    </p:spTree>
    <p:extLst>
      <p:ext uri="{BB962C8B-B14F-4D97-AF65-F5344CB8AC3E}">
        <p14:creationId xmlns:p14="http://schemas.microsoft.com/office/powerpoint/2010/main" val="1148092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F701F-A14C-D059-064A-DF801396A4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E70990-2CBD-421E-B1D0-060A8EE5C231}"/>
              </a:ext>
            </a:extLst>
          </p:cNvPr>
          <p:cNvSpPr>
            <a:spLocks noGrp="1"/>
          </p:cNvSpPr>
          <p:nvPr>
            <p:ph type="title"/>
          </p:nvPr>
        </p:nvSpPr>
        <p:spPr/>
        <p:txBody>
          <a:bodyPr/>
          <a:lstStyle/>
          <a:p>
            <a:r>
              <a:rPr kumimoji="0" lang="en-US" sz="3200" b="0" i="0" u="none" strike="noStrike" kern="1200" cap="none" spc="0" normalizeH="0" baseline="0" noProof="0" dirty="0">
                <a:ln>
                  <a:noFill/>
                </a:ln>
                <a:solidFill>
                  <a:prstClr val="black"/>
                </a:solidFill>
                <a:effectLst/>
                <a:uLnTx/>
                <a:uFillTx/>
                <a:latin typeface="Calibri Light" panose="020F0302020204030204"/>
                <a:ea typeface="+mj-ea"/>
                <a:cs typeface="+mj-cs"/>
              </a:rPr>
              <a:t>Recommendations to chairs, deans, program directors, or others managing tenure process:</a:t>
            </a:r>
            <a:endParaRPr lang="en-US" dirty="0"/>
          </a:p>
        </p:txBody>
      </p:sp>
      <p:sp>
        <p:nvSpPr>
          <p:cNvPr id="3" name="Content Placeholder 2">
            <a:extLst>
              <a:ext uri="{FF2B5EF4-FFF2-40B4-BE49-F238E27FC236}">
                <a16:creationId xmlns:a16="http://schemas.microsoft.com/office/drawing/2014/main" id="{B1CD1F41-802F-7B1B-52C7-8B073C518AA4}"/>
              </a:ext>
            </a:extLst>
          </p:cNvPr>
          <p:cNvSpPr>
            <a:spLocks noGrp="1"/>
          </p:cNvSpPr>
          <p:nvPr>
            <p:ph idx="1"/>
          </p:nvPr>
        </p:nvSpPr>
        <p:spPr/>
        <p:txBody>
          <a:bodyPr/>
          <a:lstStyle/>
          <a:p>
            <a:pPr marL="514350" indent="-514350">
              <a:buFont typeface="+mj-lt"/>
              <a:buAutoNum type="arabicPeriod" startAt="5"/>
            </a:pPr>
            <a:r>
              <a:rPr lang="en-US" dirty="0"/>
              <a:t>Chairs or others in charge of soliciting external letters should reference the political environment for federal funding if relevant, and in those cases request that external reviewers not over-emphasize federal funding (or the lack thereof) in their assessment.</a:t>
            </a:r>
          </a:p>
          <a:p>
            <a:pPr marL="514350" indent="-514350">
              <a:buFont typeface="+mj-lt"/>
              <a:buAutoNum type="arabicPeriod" startAt="5"/>
            </a:pPr>
            <a:endParaRPr lang="en-US" dirty="0"/>
          </a:p>
          <a:p>
            <a:pPr marL="514350" indent="-514350">
              <a:buFont typeface="+mj-lt"/>
              <a:buAutoNum type="arabicPeriod" startAt="5"/>
            </a:pPr>
            <a:r>
              <a:rPr lang="en-US" dirty="0"/>
              <a:t>Expiration conditions on faculty research startup support should be removed to ensure that </a:t>
            </a:r>
            <a:r>
              <a:rPr lang="en-US" dirty="0" err="1"/>
              <a:t>pretenure</a:t>
            </a:r>
            <a:r>
              <a:rPr lang="en-US" dirty="0"/>
              <a:t> faculty are able to sustain pilot and other smaller-scale projects under conditions of political limitations to federal research funding.</a:t>
            </a:r>
          </a:p>
        </p:txBody>
      </p:sp>
    </p:spTree>
    <p:extLst>
      <p:ext uri="{BB962C8B-B14F-4D97-AF65-F5344CB8AC3E}">
        <p14:creationId xmlns:p14="http://schemas.microsoft.com/office/powerpoint/2010/main" val="4023962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A5F7A-6E71-80E8-8F4B-5C2658AA3E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914405-516A-2E7D-638A-A120272A712C}"/>
              </a:ext>
            </a:extLst>
          </p:cNvPr>
          <p:cNvSpPr>
            <a:spLocks noGrp="1"/>
          </p:cNvSpPr>
          <p:nvPr>
            <p:ph type="title"/>
          </p:nvPr>
        </p:nvSpPr>
        <p:spPr/>
        <p:txBody>
          <a:bodyPr/>
          <a:lstStyle/>
          <a:p>
            <a:r>
              <a:rPr kumimoji="0" lang="en-US" sz="3200" b="0" i="0" u="none" strike="noStrike" kern="1200" cap="none" spc="0" normalizeH="0" baseline="0" noProof="0" dirty="0">
                <a:ln>
                  <a:noFill/>
                </a:ln>
                <a:solidFill>
                  <a:prstClr val="black"/>
                </a:solidFill>
                <a:effectLst/>
                <a:uLnTx/>
                <a:uFillTx/>
                <a:latin typeface="Calibri Light" panose="020F0302020204030204"/>
                <a:ea typeface="+mj-ea"/>
                <a:cs typeface="+mj-cs"/>
              </a:rPr>
              <a:t>Overall conclusions and recommendations:</a:t>
            </a:r>
            <a:endParaRPr lang="en-US" dirty="0"/>
          </a:p>
        </p:txBody>
      </p:sp>
      <p:sp>
        <p:nvSpPr>
          <p:cNvPr id="3" name="Content Placeholder 2">
            <a:extLst>
              <a:ext uri="{FF2B5EF4-FFF2-40B4-BE49-F238E27FC236}">
                <a16:creationId xmlns:a16="http://schemas.microsoft.com/office/drawing/2014/main" id="{B5106C18-2EBB-E271-6BBB-7B4F3785A4EF}"/>
              </a:ext>
            </a:extLst>
          </p:cNvPr>
          <p:cNvSpPr>
            <a:spLocks noGrp="1"/>
          </p:cNvSpPr>
          <p:nvPr>
            <p:ph idx="1"/>
          </p:nvPr>
        </p:nvSpPr>
        <p:spPr/>
        <p:txBody>
          <a:bodyPr/>
          <a:lstStyle/>
          <a:p>
            <a:pPr marL="514350" indent="-514350">
              <a:buFont typeface="+mj-lt"/>
              <a:buAutoNum type="arabicPeriod"/>
            </a:pPr>
            <a:r>
              <a:rPr lang="en-US" dirty="0"/>
              <a:t>This guidance should be shared from the President and/or Executive Vice President for Academic Affairs (EVPAA) with all provosts, deans, program directors, chairs, and others in positions of authority over tenure processes for integration into any current or upcoming tenure reviews.</a:t>
            </a:r>
          </a:p>
          <a:p>
            <a:pPr marL="514350" indent="-514350">
              <a:buFont typeface="+mj-lt"/>
              <a:buAutoNum type="arabicPeriod"/>
            </a:pPr>
            <a:endParaRPr lang="en-US" dirty="0"/>
          </a:p>
          <a:p>
            <a:pPr marL="514350" indent="-514350">
              <a:buFont typeface="+mj-lt"/>
              <a:buAutoNum type="arabicPeriod"/>
            </a:pPr>
            <a:r>
              <a:rPr lang="en-US" dirty="0"/>
              <a:t>The EVPAA and SVP for Research should monitor federal research funding priorities and trends to provide occasional (at least once per semester) advice for chairs (etc.) regarding the political viability of federal funding streams across disciplines.</a:t>
            </a:r>
          </a:p>
        </p:txBody>
      </p:sp>
    </p:spTree>
    <p:extLst>
      <p:ext uri="{BB962C8B-B14F-4D97-AF65-F5344CB8AC3E}">
        <p14:creationId xmlns:p14="http://schemas.microsoft.com/office/powerpoint/2010/main" val="1443959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B16FA-BCAE-AEEE-8741-2AF6EEDD0A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8295E8-35BD-2427-98A6-7DB950AA03A9}"/>
              </a:ext>
            </a:extLst>
          </p:cNvPr>
          <p:cNvSpPr>
            <a:spLocks noGrp="1"/>
          </p:cNvSpPr>
          <p:nvPr>
            <p:ph type="title"/>
          </p:nvPr>
        </p:nvSpPr>
        <p:spPr/>
        <p:txBody>
          <a:bodyPr/>
          <a:lstStyle/>
          <a:p>
            <a:r>
              <a:rPr kumimoji="0" lang="en-US" sz="3200" b="0" i="0" u="none" strike="noStrike" kern="1200" cap="none" spc="0" normalizeH="0" baseline="0" noProof="0" dirty="0">
                <a:ln>
                  <a:noFill/>
                </a:ln>
                <a:solidFill>
                  <a:prstClr val="black"/>
                </a:solidFill>
                <a:effectLst/>
                <a:uLnTx/>
                <a:uFillTx/>
                <a:latin typeface="Calibri Light" panose="020F0302020204030204"/>
                <a:ea typeface="+mj-ea"/>
                <a:cs typeface="+mj-cs"/>
              </a:rPr>
              <a:t>Overall conclusions and recommendations:</a:t>
            </a:r>
            <a:endParaRPr lang="en-US" dirty="0"/>
          </a:p>
        </p:txBody>
      </p:sp>
      <p:sp>
        <p:nvSpPr>
          <p:cNvPr id="3" name="Content Placeholder 2">
            <a:extLst>
              <a:ext uri="{FF2B5EF4-FFF2-40B4-BE49-F238E27FC236}">
                <a16:creationId xmlns:a16="http://schemas.microsoft.com/office/drawing/2014/main" id="{C727A39E-EA05-3834-75B2-8F2687D677EE}"/>
              </a:ext>
            </a:extLst>
          </p:cNvPr>
          <p:cNvSpPr>
            <a:spLocks noGrp="1"/>
          </p:cNvSpPr>
          <p:nvPr>
            <p:ph idx="1"/>
          </p:nvPr>
        </p:nvSpPr>
        <p:spPr/>
        <p:txBody>
          <a:bodyPr/>
          <a:lstStyle/>
          <a:p>
            <a:pPr marL="514350" indent="-514350">
              <a:buFont typeface="+mj-lt"/>
              <a:buAutoNum type="arabicPeriod" startAt="3"/>
            </a:pPr>
            <a:r>
              <a:rPr lang="en-US" dirty="0"/>
              <a:t>The university-wide Promotion and Review Committee (PRC) should be apprised of these recommendation to ensure that concerns are properly acknowledged and addressed in any ongoing or future tenure review cases.</a:t>
            </a:r>
          </a:p>
          <a:p>
            <a:pPr marL="514350" indent="-514350">
              <a:buFont typeface="+mj-lt"/>
              <a:buAutoNum type="arabicPeriod" startAt="3"/>
            </a:pPr>
            <a:endParaRPr lang="en-US" dirty="0"/>
          </a:p>
          <a:p>
            <a:pPr marL="514350" indent="-514350">
              <a:buFont typeface="+mj-lt"/>
              <a:buAutoNum type="arabicPeriod" startAt="3"/>
            </a:pPr>
            <a:r>
              <a:rPr lang="en-US" dirty="0"/>
              <a:t>University should develop and adopt a university-wide policy removing any expiration conditions from faculty start-up packages to ensure that </a:t>
            </a:r>
            <a:r>
              <a:rPr lang="en-US" dirty="0" err="1"/>
              <a:t>pretenure</a:t>
            </a:r>
            <a:r>
              <a:rPr lang="en-US" dirty="0"/>
              <a:t> faculty can continue to produce scholarship under conditions of political limitations to federal funding.</a:t>
            </a:r>
          </a:p>
        </p:txBody>
      </p:sp>
    </p:spTree>
    <p:extLst>
      <p:ext uri="{BB962C8B-B14F-4D97-AF65-F5344CB8AC3E}">
        <p14:creationId xmlns:p14="http://schemas.microsoft.com/office/powerpoint/2010/main" val="28784701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02DA1231611544B7633ABC55414EFF" ma:contentTypeVersion="17" ma:contentTypeDescription="Create a new document." ma:contentTypeScope="" ma:versionID="5fa979140ce30341f4780377ce301feb">
  <xsd:schema xmlns:xsd="http://www.w3.org/2001/XMLSchema" xmlns:xs="http://www.w3.org/2001/XMLSchema" xmlns:p="http://schemas.microsoft.com/office/2006/metadata/properties" xmlns:ns2="113e35d5-149a-42d0-9759-7e4251ca70ae" xmlns:ns3="7ea28f75-b447-4008-abb1-f022e6a61489" targetNamespace="http://schemas.microsoft.com/office/2006/metadata/properties" ma:root="true" ma:fieldsID="47d8b4c5f05c57c39bcda140eb90ea8c" ns2:_="" ns3:_="">
    <xsd:import namespace="113e35d5-149a-42d0-9759-7e4251ca70ae"/>
    <xsd:import namespace="7ea28f75-b447-4008-abb1-f022e6a614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KeyPoints" minOccurs="0"/>
                <xsd:element ref="ns2:MediaServiceKeyPoints" minOccurs="0"/>
                <xsd:element ref="ns2:MediaServiceAutoTags" minOccurs="0"/>
                <xsd:element ref="ns2:MediaServiceOCR" minOccurs="0"/>
                <xsd:element ref="ns2:MediaServiceDateTaken" minOccurs="0"/>
                <xsd:element ref="ns2:lcf76f155ced4ddcb4097134ff3c332f" minOccurs="0"/>
                <xsd:element ref="ns3:TaxCatchAll"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3e35d5-149a-42d0-9759-7e4251ca70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f48fd182-3af3-4b45-858c-95346ee1bc1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ea28f75-b447-4008-abb1-f022e6a614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4c75616-ecdf-4ec9-ad19-abf48ff25f01}" ma:internalName="TaxCatchAll" ma:showField="CatchAllData" ma:web="7ea28f75-b447-4008-abb1-f022e6a6148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13e35d5-149a-42d0-9759-7e4251ca70ae">
      <Terms xmlns="http://schemas.microsoft.com/office/infopath/2007/PartnerControls"/>
    </lcf76f155ced4ddcb4097134ff3c332f>
    <TaxCatchAll xmlns="7ea28f75-b447-4008-abb1-f022e6a61489" xsi:nil="true"/>
    <SharedWithUsers xmlns="7ea28f75-b447-4008-abb1-f022e6a61489">
      <UserInfo>
        <DisplayName>Ashley Pierre</DisplayName>
        <AccountId>1039</AccountId>
        <AccountType/>
      </UserInfo>
    </SharedWithUsers>
  </documentManagement>
</p:properties>
</file>

<file path=customXml/itemProps1.xml><?xml version="1.0" encoding="utf-8"?>
<ds:datastoreItem xmlns:ds="http://schemas.openxmlformats.org/officeDocument/2006/customXml" ds:itemID="{E9E2A48F-6FB8-4440-A115-AACEEF938D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3e35d5-149a-42d0-9759-7e4251ca70ae"/>
    <ds:schemaRef ds:uri="7ea28f75-b447-4008-abb1-f022e6a614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C2D97E7-004F-4128-9029-2208AD3676A8}">
  <ds:schemaRefs>
    <ds:schemaRef ds:uri="http://schemas.microsoft.com/sharepoint/v3/contenttype/forms"/>
  </ds:schemaRefs>
</ds:datastoreItem>
</file>

<file path=customXml/itemProps3.xml><?xml version="1.0" encoding="utf-8"?>
<ds:datastoreItem xmlns:ds="http://schemas.openxmlformats.org/officeDocument/2006/customXml" ds:itemID="{3544FB95-21FE-48E8-B08F-77F15D9ED222}">
  <ds:schemaRefs>
    <ds:schemaRef ds:uri="http://schemas.microsoft.com/office/2006/metadata/properties"/>
    <ds:schemaRef ds:uri="http://schemas.microsoft.com/office/infopath/2007/PartnerControls"/>
    <ds:schemaRef ds:uri="113e35d5-149a-42d0-9759-7e4251ca70ae"/>
    <ds:schemaRef ds:uri="7ea28f75-b447-4008-abb1-f022e6a61489"/>
  </ds:schemaRefs>
</ds:datastoreItem>
</file>

<file path=docProps/app.xml><?xml version="1.0" encoding="utf-8"?>
<Properties xmlns="http://schemas.openxmlformats.org/officeDocument/2006/extended-properties" xmlns:vt="http://schemas.openxmlformats.org/officeDocument/2006/docPropsVTypes">
  <TotalTime>140</TotalTime>
  <Words>542</Words>
  <Application>Microsoft Office PowerPoint</Application>
  <PresentationFormat>Widescreen</PresentationFormat>
  <Paragraphs>25</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Response to charge S-2502  “Guidelines for promotion to tenure during uncertain conditions of federal funding”</vt:lpstr>
      <vt:lpstr>Charge:</vt:lpstr>
      <vt:lpstr>Recommendations to chairs, deans, program directors, or others managing tenure process:</vt:lpstr>
      <vt:lpstr>Recommendations to chairs, deans, program directors, or others managing tenure process:</vt:lpstr>
      <vt:lpstr>Recommendations to chairs, deans, program directors, or others managing tenure process:</vt:lpstr>
      <vt:lpstr>Overall conclusions and recommendations:</vt:lpstr>
      <vt:lpstr>Overall conclusions and 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Hall</dc:creator>
  <cp:lastModifiedBy>Paul Boxer</cp:lastModifiedBy>
  <cp:revision>9</cp:revision>
  <dcterms:created xsi:type="dcterms:W3CDTF">2023-10-19T18:22:44Z</dcterms:created>
  <dcterms:modified xsi:type="dcterms:W3CDTF">2026-02-20T13:09:37Z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0x010100E102DA1231611544B7633ABC55414EFF</vt:lpwstr>
  </property>
  <property fmtid="{D5CDD505-2E9C-101B-9397-08002B2CF9AE}" pid="3" name="Order">
    <vt:r8>15800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