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ource sans 3"/>
        <a:ea typeface="Source sans 3"/>
        <a:cs typeface="Source sans 3"/>
        <a:sym typeface="Source sans 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rgbClr val="ECCACC"/>
          </a:solidFill>
        </a:fill>
      </a:tcStyle>
    </a:wholeTbl>
    <a:band2H>
      <a:tcTxStyle/>
      <a:tcStyle>
        <a:tcBdr/>
        <a:fill>
          <a:solidFill>
            <a:srgbClr val="F6E6E7"/>
          </a:solidFill>
        </a:fill>
      </a:tcStyle>
    </a:band2H>
    <a:firstCol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rgbClr val="DACACB"/>
          </a:solidFill>
        </a:fill>
      </a:tcStyle>
    </a:wholeTbl>
    <a:band2H>
      <a:tcTxStyle/>
      <a:tcStyle>
        <a:tcBdr/>
        <a:fill>
          <a:solidFill>
            <a:srgbClr val="EDE6E7"/>
          </a:solidFill>
        </a:fill>
      </a:tcStyle>
    </a:band2H>
    <a:firstCol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rgbClr val="F9F9F9"/>
          </a:solidFill>
        </a:fill>
      </a:tcStyle>
    </a:wholeTbl>
    <a:band2H>
      <a:tcTxStyle/>
      <a:tcStyle>
        <a:tcBdr/>
        <a:fill>
          <a:solidFill>
            <a:schemeClr val="accent6">
              <a:lumOff val="4990"/>
            </a:schemeClr>
          </a:solidFill>
        </a:fill>
      </a:tcStyle>
    </a:band2H>
    <a:firstCol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6">
              <a:lumOff val="6274"/>
            </a:schemeClr>
          </a:solidFill>
        </a:fill>
      </a:tcStyle>
    </a:band2H>
    <a:firstCol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lumOff val="6274"/>
            </a:schemeClr>
          </a:solidFill>
        </a:fill>
      </a:tcStyle>
    </a:lastRow>
    <a:fir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ource sans 3"/>
          <a:ea typeface="Source sans 3"/>
          <a:cs typeface="Source sans 3"/>
        </a:font>
        <a:schemeClr val="accent6">
          <a:lumOff val="6274"/>
        </a:schemeClr>
      </a:tcTxStyle>
      <a:tcStyle>
        <a:tcBdr>
          <a:lef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627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6">
              <a:lumOff val="6274"/>
            </a:schemeClr>
          </a:solidFill>
        </a:fill>
      </a:tcStyle>
    </a:band2H>
    <a:firstCol>
      <a:tcTxStyle b="on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ource sans 3"/>
          <a:ea typeface="Source sans 3"/>
          <a:cs typeface="Source sans 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595959"/>
                </a:solidFill>
                <a:latin typeface="Source sans 3"/>
              </a:defRPr>
            </a:pPr>
            <a:r>
              <a:rPr sz="1600" b="0" i="0" u="none" strike="noStrike">
                <a:solidFill>
                  <a:srgbClr val="595959"/>
                </a:solidFill>
                <a:latin typeface="Source sans 3"/>
              </a:rPr>
              <a:t>U.S. News Ranking 2022-2026 Actual vs. Predicted 6-Year Graduation Rate</a:t>
            </a:r>
          </a:p>
        </c:rich>
      </c:tx>
      <c:layout>
        <c:manualLayout>
          <c:xMode val="edge"/>
          <c:yMode val="edge"/>
          <c:x val="0"/>
          <c:y val="0"/>
          <c:w val="1"/>
          <c:h val="0.271318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7642200000000003E-2"/>
          <c:y val="0.271318"/>
          <c:w val="0.89356599999999997"/>
          <c:h val="0.638662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Actual 6-Year Grad Rate (4-yr Rolling Avg.)</c:v>
                </c:pt>
              </c:strCache>
            </c:strRef>
          </c:tx>
          <c:spPr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Source sans 3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0.66500000000000004</c:v>
                </c:pt>
                <c:pt idx="1">
                  <c:v>0.65749999999999997</c:v>
                </c:pt>
                <c:pt idx="2">
                  <c:v>0.66300000000000003</c:v>
                </c:pt>
                <c:pt idx="3">
                  <c:v>0.66</c:v>
                </c:pt>
                <c:pt idx="4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7-42AC-9012-448B6BDAF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Predicted 6-Year Grad Rate</c:v>
                </c:pt>
              </c:strCache>
            </c:strRef>
          </c:tx>
          <c:spPr>
            <a:ln w="34925" cap="rnd">
              <a:solidFill>
                <a:srgbClr val="FFC000"/>
              </a:solidFill>
              <a:prstDash val="solid"/>
              <a:round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FFC000"/>
                    </a:solidFill>
                    <a:latin typeface="Source sans 3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0.53</c:v>
                </c:pt>
                <c:pt idx="1">
                  <c:v>0.51</c:v>
                </c:pt>
                <c:pt idx="2">
                  <c:v>0.5</c:v>
                </c:pt>
                <c:pt idx="3">
                  <c:v>0.52</c:v>
                </c:pt>
                <c:pt idx="4">
                  <c:v>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17-42AC-9012-448B6BDAF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0.8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2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3.9380600000000002E-2"/>
          <c:y val="0.19453699999999999"/>
          <c:w val="0.939828"/>
          <c:h val="8.59081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900" b="0" i="0" u="none" strike="noStrike">
              <a:solidFill>
                <a:srgbClr val="595959"/>
              </a:solidFill>
              <a:latin typeface="Source sans 3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595959"/>
                </a:solidFill>
                <a:latin typeface="Source sans 3"/>
              </a:defRPr>
            </a:pPr>
            <a:r>
              <a:rPr sz="1600" b="0" i="0" u="none" strike="noStrike">
                <a:solidFill>
                  <a:srgbClr val="595959"/>
                </a:solidFill>
                <a:latin typeface="Source sans 3"/>
              </a:rPr>
              <a:t>1-Year Retention Rate 2021-2025 RU-N vs. RU-N Peers</a:t>
            </a:r>
          </a:p>
        </c:rich>
      </c:tx>
      <c:layout>
        <c:manualLayout>
          <c:xMode val="edge"/>
          <c:yMode val="edge"/>
          <c:x val="0"/>
          <c:y val="0"/>
          <c:w val="1"/>
          <c:h val="0.271318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01759"/>
          <c:y val="0.271318"/>
          <c:w val="0.87973999999999997"/>
          <c:h val="0.638662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Rutgers-Newark</c:v>
                </c:pt>
              </c:strCache>
            </c:strRef>
          </c:tx>
          <c:spPr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Source sans 3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0.86499999999999999</c:v>
                </c:pt>
                <c:pt idx="1">
                  <c:v>0.82199999999999995</c:v>
                </c:pt>
                <c:pt idx="2">
                  <c:v>0.84299999999999997</c:v>
                </c:pt>
                <c:pt idx="3">
                  <c:v>0.83799999999999997</c:v>
                </c:pt>
                <c:pt idx="4">
                  <c:v>0.83299999999999996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66-4A84-B6A2-5048D2C5F1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Rutgers-Newark Peers</c:v>
                </c:pt>
              </c:strCache>
            </c:strRef>
          </c:tx>
          <c:spPr>
            <a:ln w="34925" cap="rnd">
              <a:solidFill>
                <a:srgbClr val="FFC000"/>
              </a:solidFill>
              <a:prstDash val="solid"/>
              <a:round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FFC000"/>
                    </a:solidFill>
                    <a:latin typeface="Source sans 3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4"/>
                <c:pt idx="0">
                  <c:v>0.79800000000000004</c:v>
                </c:pt>
                <c:pt idx="1">
                  <c:v>0.8</c:v>
                </c:pt>
                <c:pt idx="2">
                  <c:v>0.80500000000000005</c:v>
                </c:pt>
                <c:pt idx="3">
                  <c:v>0.81200000000000006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66-4A84-B6A2-5048D2C5F1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2"/>
        <c:crosses val="autoZero"/>
        <c:crossBetween val="between"/>
        <c:majorUnit val="5.5E-2"/>
        <c:minorUnit val="2.75E-2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22989599999999999"/>
          <c:y val="0.19453699999999999"/>
          <c:w val="0.57398199999999999"/>
          <c:h val="8.59081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900" b="0" i="0" u="none" strike="noStrike">
              <a:solidFill>
                <a:srgbClr val="595959"/>
              </a:solidFill>
              <a:latin typeface="Source sans 3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595959"/>
                </a:solidFill>
                <a:latin typeface="Source sans 3"/>
              </a:defRPr>
            </a:pPr>
            <a:r>
              <a:rPr sz="1600" b="0" i="0" u="none" strike="noStrike">
                <a:solidFill>
                  <a:srgbClr val="595959"/>
                </a:solidFill>
                <a:latin typeface="Source sans 3"/>
              </a:rPr>
              <a:t>4-Year Graduation Rate 2021-2025 RU-N vs. RUN Peers</a:t>
            </a:r>
          </a:p>
        </c:rich>
      </c:tx>
      <c:layout>
        <c:manualLayout>
          <c:xMode val="edge"/>
          <c:yMode val="edge"/>
          <c:x val="0"/>
          <c:y val="0"/>
          <c:w val="1"/>
          <c:h val="0.271318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7642200000000003E-2"/>
          <c:y val="0.271318"/>
          <c:w val="0.89356599999999997"/>
          <c:h val="0.638662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Rutgers-Newark</c:v>
                </c:pt>
              </c:strCache>
            </c:strRef>
          </c:tx>
          <c:spPr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Source sans 3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0.41699999999999998</c:v>
                </c:pt>
                <c:pt idx="1">
                  <c:v>0.41899999999999998</c:v>
                </c:pt>
                <c:pt idx="2">
                  <c:v>0.42799999999999999</c:v>
                </c:pt>
                <c:pt idx="3">
                  <c:v>0.439</c:v>
                </c:pt>
                <c:pt idx="4">
                  <c:v>0.42199999999999999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2-422B-8DF3-A4D26F283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Rutgers-Newark Peers</c:v>
                </c:pt>
              </c:strCache>
            </c:strRef>
          </c:tx>
          <c:spPr>
            <a:ln w="34925" cap="rnd">
              <a:solidFill>
                <a:srgbClr val="FFC000"/>
              </a:solidFill>
              <a:prstDash val="solid"/>
              <a:round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FFC000"/>
                    </a:solidFill>
                    <a:latin typeface="Source sans 3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2"/>
                <c:pt idx="0">
                  <c:v>0.40899999999999997</c:v>
                </c:pt>
                <c:pt idx="1">
                  <c:v>0.41899999999999998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C2-422B-8DF3-A4D26F283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0.6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2"/>
        <c:crosses val="autoZero"/>
        <c:crossBetween val="between"/>
        <c:majorUnit val="5.2499999999999998E-2"/>
        <c:minorUnit val="2.6249999999999999E-2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21779299999999999"/>
          <c:y val="0.19453699999999999"/>
          <c:w val="0.58300300000000005"/>
          <c:h val="8.59081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900" b="0" i="0" u="none" strike="noStrike">
              <a:solidFill>
                <a:srgbClr val="595959"/>
              </a:solidFill>
              <a:latin typeface="Source sans 3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595959"/>
                </a:solidFill>
                <a:latin typeface="Source sans 3"/>
              </a:defRPr>
            </a:pPr>
            <a:r>
              <a:rPr sz="1600" b="0" i="0" u="none" strike="noStrike">
                <a:solidFill>
                  <a:srgbClr val="595959"/>
                </a:solidFill>
                <a:latin typeface="Source sans 3"/>
              </a:rPr>
              <a:t>6-Year Graduation Rate 2021-2025 RU-N vs. RU-N Peers</a:t>
            </a:r>
          </a:p>
        </c:rich>
      </c:tx>
      <c:layout>
        <c:manualLayout>
          <c:xMode val="edge"/>
          <c:yMode val="edge"/>
          <c:x val="0"/>
          <c:y val="0"/>
          <c:w val="1"/>
          <c:h val="0.271318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7642200000000003E-2"/>
          <c:y val="0.271318"/>
          <c:w val="0.89356599999999997"/>
          <c:h val="0.638662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Rutgers-Newark</c:v>
                </c:pt>
              </c:strCache>
            </c:strRef>
          </c:tx>
          <c:spPr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Source sans 3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0.64900000000000002</c:v>
                </c:pt>
                <c:pt idx="1">
                  <c:v>0.66200000000000003</c:v>
                </c:pt>
                <c:pt idx="2">
                  <c:v>0.67600000000000005</c:v>
                </c:pt>
                <c:pt idx="3">
                  <c:v>0.63800000000000001</c:v>
                </c:pt>
                <c:pt idx="4">
                  <c:v>0.64900000000000002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FF-45F2-87F5-C12CECC28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Rutgers-Newark Peers</c:v>
                </c:pt>
              </c:strCache>
            </c:strRef>
          </c:tx>
          <c:spPr>
            <a:ln w="34925" cap="rnd">
              <a:solidFill>
                <a:srgbClr val="FFC000"/>
              </a:solidFill>
              <a:prstDash val="solid"/>
              <a:round/>
            </a:ln>
            <a:effectLst>
              <a:outerShdw blurRad="63500" dist="19050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FFC000"/>
                    </a:solidFill>
                    <a:latin typeface="Source sans 3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4"/>
                <c:pt idx="0">
                  <c:v>0.60699999999999998</c:v>
                </c:pt>
                <c:pt idx="1">
                  <c:v>0.61299999999999999</c:v>
                </c:pt>
                <c:pt idx="2">
                  <c:v>0.60799999999999998</c:v>
                </c:pt>
                <c:pt idx="3">
                  <c:v>0.61399999999999999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FF-45F2-87F5-C12CECC28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0.8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595959"/>
                </a:solidFill>
                <a:latin typeface="Source sans 3"/>
              </a:defRPr>
            </a:pPr>
            <a:endParaRPr lang="en-US"/>
          </a:p>
        </c:txPr>
        <c:crossAx val="2094734552"/>
        <c:crosses val="autoZero"/>
        <c:crossBetween val="between"/>
        <c:majorUnit val="5.2499999999999998E-2"/>
        <c:minorUnit val="2.6249999999999999E-2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21779299999999999"/>
          <c:y val="0.19453699999999999"/>
          <c:w val="0.58300300000000005"/>
          <c:h val="8.59081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900" b="0" i="0" u="none" strike="noStrike">
              <a:solidFill>
                <a:srgbClr val="595959"/>
              </a:solidFill>
              <a:latin typeface="Source sans 3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5" name="Shape 8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3" name="Shape 9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300" b="1"/>
            </a:pPr>
            <a:r>
              <a:t>Rows of monitors fading into the background</a:t>
            </a:r>
          </a:p>
          <a:p>
            <a:pPr>
              <a:lnSpc>
                <a:spcPct val="80000"/>
              </a:lnSpc>
              <a:defRPr sz="300"/>
            </a:pPr>
            <a:r>
              <a:t>(Intermediate)</a:t>
            </a:r>
          </a:p>
          <a:p>
            <a:pPr>
              <a:lnSpc>
                <a:spcPct val="80000"/>
              </a:lnSpc>
              <a:defRPr sz="1400"/>
            </a:pPr>
            <a:endParaRPr/>
          </a:p>
          <a:p>
            <a:pPr>
              <a:lnSpc>
                <a:spcPct val="80000"/>
              </a:lnSpc>
              <a:defRPr sz="1400"/>
            </a:pPr>
            <a:endParaRPr/>
          </a:p>
          <a:p>
            <a:pPr>
              <a:lnSpc>
                <a:spcPct val="80000"/>
              </a:lnSpc>
              <a:defRPr sz="300"/>
            </a:pPr>
            <a:r>
              <a:t>To reproduce the shape effects on this slide, do the following: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</a:t>
            </a:r>
            <a:r>
              <a:rPr b="1"/>
              <a:t>Slides</a:t>
            </a:r>
            <a:r>
              <a:t> group, click </a:t>
            </a:r>
            <a:r>
              <a:rPr b="1"/>
              <a:t>Layout</a:t>
            </a:r>
            <a:r>
              <a:t>, and then click </a:t>
            </a:r>
            <a:r>
              <a:rPr b="1"/>
              <a:t>Blank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</a:t>
            </a:r>
            <a:r>
              <a:rPr b="1"/>
              <a:t>Drawing</a:t>
            </a:r>
            <a:r>
              <a:t> group, click </a:t>
            </a:r>
            <a:r>
              <a:rPr b="1"/>
              <a:t>Shapes</a:t>
            </a:r>
            <a:r>
              <a:t>, and then under </a:t>
            </a:r>
            <a:r>
              <a:rPr b="1"/>
              <a:t>Basic Shapes </a:t>
            </a:r>
            <a:r>
              <a:t>click </a:t>
            </a:r>
            <a:r>
              <a:rPr b="1"/>
              <a:t>Rounded Rectangle</a:t>
            </a:r>
            <a:r>
              <a:t> (second option from the left). On the slide, drag to draw a rectangle.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Drag the yellow diamond adjustment handle to the left to decrease the amount of rounding on the corners of the rectangle.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the rectangle. Under </a:t>
            </a:r>
            <a:r>
              <a:rPr b="1"/>
              <a:t>Drawing Tools</a:t>
            </a:r>
            <a:r>
              <a:t>, on the </a:t>
            </a:r>
            <a:r>
              <a:rPr b="1"/>
              <a:t>Format</a:t>
            </a:r>
            <a:r>
              <a:t> tab, in the </a:t>
            </a:r>
            <a:r>
              <a:rPr b="1"/>
              <a:t>Size</a:t>
            </a:r>
            <a:r>
              <a:t> group,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Shape Height </a:t>
            </a:r>
            <a:r>
              <a:t>box, enter </a:t>
            </a:r>
            <a:r>
              <a:rPr b="1"/>
              <a:t>1.38”</a:t>
            </a:r>
            <a:r>
              <a:t>.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Shape Width </a:t>
            </a:r>
            <a:r>
              <a:t>box, enter </a:t>
            </a:r>
            <a:r>
              <a:rPr b="1"/>
              <a:t>1.75”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under </a:t>
            </a:r>
            <a:r>
              <a:rPr b="1"/>
              <a:t>Drawing Tools</a:t>
            </a:r>
            <a:r>
              <a:t>, on the </a:t>
            </a:r>
            <a:r>
              <a:rPr b="1"/>
              <a:t>Format</a:t>
            </a:r>
            <a:r>
              <a:t> tab, in the </a:t>
            </a:r>
            <a:r>
              <a:rPr b="1"/>
              <a:t>Shape Styles </a:t>
            </a:r>
            <a:r>
              <a:t>group, click the </a:t>
            </a:r>
            <a:r>
              <a:rPr b="1"/>
              <a:t>Format Shape </a:t>
            </a:r>
            <a:r>
              <a:t>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Fill</a:t>
            </a:r>
            <a:r>
              <a:t> in the left pane, select </a:t>
            </a:r>
            <a:r>
              <a:rPr b="1"/>
              <a:t>Solid fill </a:t>
            </a:r>
            <a:r>
              <a:t>in the </a:t>
            </a:r>
            <a:r>
              <a:rPr b="1"/>
              <a:t>Fill</a:t>
            </a:r>
            <a:r>
              <a:t> pane, and then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Click the button next to </a:t>
            </a:r>
            <a:r>
              <a:rPr b="1"/>
              <a:t>Color</a:t>
            </a:r>
            <a:r>
              <a:t>, click </a:t>
            </a:r>
            <a:r>
              <a:rPr b="1"/>
              <a:t>More Colors</a:t>
            </a:r>
            <a:r>
              <a:t>, and then in the </a:t>
            </a:r>
            <a:r>
              <a:rPr b="1"/>
              <a:t>Colors</a:t>
            </a:r>
            <a:r>
              <a:t> dialog box, on the </a:t>
            </a:r>
            <a:r>
              <a:rPr b="1"/>
              <a:t>Custom</a:t>
            </a:r>
            <a:r>
              <a:t> tab, enter values for Red: </a:t>
            </a:r>
            <a:r>
              <a:rPr b="1"/>
              <a:t>54</a:t>
            </a:r>
            <a:r>
              <a:t>, Green: </a:t>
            </a:r>
            <a:r>
              <a:rPr b="1"/>
              <a:t>65</a:t>
            </a:r>
            <a:r>
              <a:t>, Blue: </a:t>
            </a:r>
            <a:r>
              <a:rPr b="1"/>
              <a:t>118</a:t>
            </a:r>
            <a:r>
              <a:t>.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Transparency</a:t>
            </a:r>
            <a:r>
              <a:t> box, enter </a:t>
            </a:r>
            <a:r>
              <a:rPr b="1"/>
              <a:t>45%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Line Color </a:t>
            </a:r>
            <a:r>
              <a:t>in the left pane, and then in the </a:t>
            </a:r>
            <a:r>
              <a:rPr b="1"/>
              <a:t>Line Color </a:t>
            </a:r>
            <a:r>
              <a:t>pane select </a:t>
            </a:r>
            <a:r>
              <a:rPr b="1"/>
              <a:t>No line</a:t>
            </a:r>
            <a:r>
              <a:t>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3-D Format </a:t>
            </a:r>
            <a:r>
              <a:t>in the left pane. In the </a:t>
            </a:r>
            <a:r>
              <a:rPr b="1"/>
              <a:t>3-D Format </a:t>
            </a:r>
            <a:r>
              <a:t>pane, under </a:t>
            </a:r>
            <a:r>
              <a:rPr b="1"/>
              <a:t>Bevel</a:t>
            </a:r>
            <a:r>
              <a:t>, click the button next to </a:t>
            </a:r>
            <a:r>
              <a:rPr b="1"/>
              <a:t>Top</a:t>
            </a:r>
            <a:r>
              <a:t>, and then under </a:t>
            </a:r>
            <a:r>
              <a:rPr b="1"/>
              <a:t>Bevel</a:t>
            </a:r>
            <a:r>
              <a:t> click </a:t>
            </a:r>
            <a:r>
              <a:rPr b="1"/>
              <a:t>Relaxed Inset </a:t>
            </a:r>
            <a:r>
              <a:t>(first row, second option from the left). Next to </a:t>
            </a:r>
            <a:r>
              <a:rPr b="1"/>
              <a:t>Top</a:t>
            </a:r>
            <a:r>
              <a:t>, in the </a:t>
            </a:r>
            <a:r>
              <a:rPr b="1"/>
              <a:t>Width</a:t>
            </a:r>
            <a:r>
              <a:t> box, enter </a:t>
            </a:r>
            <a:r>
              <a:rPr b="1"/>
              <a:t>6 pt</a:t>
            </a:r>
            <a:r>
              <a:t>, and in the </a:t>
            </a:r>
            <a:r>
              <a:rPr b="1"/>
              <a:t>Height</a:t>
            </a:r>
            <a:r>
              <a:t> box, enter </a:t>
            </a:r>
            <a:r>
              <a:rPr b="1"/>
              <a:t>6 pt</a:t>
            </a:r>
            <a:r>
              <a:t>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Reflection </a:t>
            </a:r>
            <a:r>
              <a:t>in the left pane. In the </a:t>
            </a:r>
            <a:r>
              <a:rPr b="1"/>
              <a:t>Reflection</a:t>
            </a:r>
            <a:r>
              <a:t> pane, click the button next to </a:t>
            </a:r>
            <a:r>
              <a:rPr b="1"/>
              <a:t>Presets</a:t>
            </a:r>
            <a:r>
              <a:t>, and then under </a:t>
            </a:r>
            <a:r>
              <a:rPr b="1"/>
              <a:t>Reflection Variations </a:t>
            </a:r>
            <a:r>
              <a:t>click </a:t>
            </a:r>
            <a:r>
              <a:rPr b="1"/>
              <a:t>Tight Reflection, touching </a:t>
            </a:r>
            <a:r>
              <a:t>(first row, first option from the left).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</a:t>
            </a:r>
            <a:r>
              <a:rPr b="1"/>
              <a:t>Clipboard </a:t>
            </a:r>
            <a:r>
              <a:t>group, click the arrow under </a:t>
            </a:r>
            <a:r>
              <a:rPr b="1"/>
              <a:t>Paste</a:t>
            </a:r>
            <a:r>
              <a:t>, and then click </a:t>
            </a:r>
            <a:r>
              <a:rPr b="1"/>
              <a:t>Duplicate</a:t>
            </a:r>
            <a:r>
              <a:t>. Repeat this process to create a total of five rectangles. </a:t>
            </a:r>
          </a:p>
          <a:p>
            <a:pPr marL="232943" indent="-232943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</a:t>
            </a:r>
            <a:r>
              <a:rPr b="1"/>
              <a:t>Drawing</a:t>
            </a:r>
            <a:r>
              <a:t> group, click </a:t>
            </a:r>
            <a:r>
              <a:rPr b="1"/>
              <a:t>Arrange</a:t>
            </a:r>
            <a:r>
              <a:t>, point to </a:t>
            </a:r>
            <a:r>
              <a:rPr b="1"/>
              <a:t>Align</a:t>
            </a:r>
            <a:r>
              <a:t>, and then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Click </a:t>
            </a:r>
            <a:r>
              <a:rPr b="1"/>
              <a:t>Align to Slide</a:t>
            </a:r>
            <a:r>
              <a:t>. 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Click </a:t>
            </a:r>
            <a:r>
              <a:rPr b="1"/>
              <a:t>Align Middle</a:t>
            </a:r>
            <a:r>
              <a:t>.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Click </a:t>
            </a:r>
            <a:r>
              <a:rPr b="1"/>
              <a:t>Distribute Horizontally</a:t>
            </a:r>
            <a:r>
              <a:t>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</a:t>
            </a:r>
            <a:r>
              <a:rPr b="1"/>
              <a:t>Drawing</a:t>
            </a:r>
            <a:r>
              <a:t> group, click </a:t>
            </a:r>
            <a:r>
              <a:rPr b="1"/>
              <a:t>Arrange</a:t>
            </a:r>
            <a:r>
              <a:t>, and then click </a:t>
            </a:r>
            <a:r>
              <a:rPr b="1"/>
              <a:t>Group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the group. On the </a:t>
            </a:r>
            <a:r>
              <a:rPr b="1"/>
              <a:t>Home</a:t>
            </a:r>
            <a:r>
              <a:t> tab, in the bottom right corner of the </a:t>
            </a:r>
            <a:r>
              <a:rPr b="1"/>
              <a:t>Drawing</a:t>
            </a:r>
            <a:r>
              <a:t> group, click the </a:t>
            </a:r>
            <a:r>
              <a:rPr b="1"/>
              <a:t>Format Shape </a:t>
            </a:r>
            <a:r>
              <a:t>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3-D Rotation </a:t>
            </a:r>
            <a:r>
              <a:t>in the left pane. In the </a:t>
            </a:r>
            <a:r>
              <a:rPr b="1"/>
              <a:t>3-D Rotation </a:t>
            </a:r>
            <a:r>
              <a:t>pane, click the button next to </a:t>
            </a:r>
            <a:r>
              <a:rPr b="1"/>
              <a:t>Presets</a:t>
            </a:r>
            <a:r>
              <a:t>, and then under </a:t>
            </a:r>
            <a:r>
              <a:rPr b="1"/>
              <a:t>Perspective</a:t>
            </a:r>
            <a:r>
              <a:t>, click </a:t>
            </a:r>
            <a:r>
              <a:rPr b="1"/>
              <a:t>Perspective Below </a:t>
            </a:r>
            <a:r>
              <a:t>(first row, fourth option from the left).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the group. On the </a:t>
            </a:r>
            <a:r>
              <a:rPr b="1"/>
              <a:t>Home</a:t>
            </a:r>
            <a:r>
              <a:t> tab, in the </a:t>
            </a:r>
            <a:r>
              <a:rPr b="1"/>
              <a:t>Clipboard</a:t>
            </a:r>
            <a:r>
              <a:t> group, click the arrow to the right of </a:t>
            </a:r>
            <a:r>
              <a:rPr b="1"/>
              <a:t>Copy</a:t>
            </a:r>
            <a:r>
              <a:t>, and then click </a:t>
            </a:r>
            <a:r>
              <a:rPr b="1"/>
              <a:t>Duplicate</a:t>
            </a:r>
            <a:r>
              <a:t>. On the slide, drag the second group above the first group.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Under </a:t>
            </a:r>
            <a:r>
              <a:rPr b="1"/>
              <a:t>Drawing Tools</a:t>
            </a:r>
            <a:r>
              <a:t>, on the </a:t>
            </a:r>
            <a:r>
              <a:rPr b="1"/>
              <a:t>Format</a:t>
            </a:r>
            <a:r>
              <a:t> tab, in the bottom right corner of the </a:t>
            </a:r>
            <a:r>
              <a:rPr b="1"/>
              <a:t>Size</a:t>
            </a:r>
            <a:r>
              <a:t> group, click the </a:t>
            </a:r>
            <a:r>
              <a:rPr b="1"/>
              <a:t>Size and Position</a:t>
            </a:r>
            <a:r>
              <a:t> 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Size</a:t>
            </a:r>
            <a:r>
              <a:t> in the left pane. In the </a:t>
            </a:r>
            <a:r>
              <a:rPr b="1"/>
              <a:t>Size</a:t>
            </a:r>
            <a:r>
              <a:t> pane, under </a:t>
            </a:r>
            <a:r>
              <a:rPr b="1"/>
              <a:t>Scale</a:t>
            </a:r>
            <a:r>
              <a:t>,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</a:t>
            </a:r>
            <a:r>
              <a:rPr b="1"/>
              <a:t>Lock aspect ratio</a:t>
            </a:r>
            <a:r>
              <a:t>. 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In the </a:t>
            </a:r>
            <a:r>
              <a:rPr b="1"/>
              <a:t>Height</a:t>
            </a:r>
            <a:r>
              <a:t> box, enter </a:t>
            </a:r>
            <a:r>
              <a:rPr b="1"/>
              <a:t>85%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Fill</a:t>
            </a:r>
            <a:r>
              <a:t> in the left pane. In the </a:t>
            </a:r>
            <a:r>
              <a:rPr b="1"/>
              <a:t>Fill</a:t>
            </a:r>
            <a:r>
              <a:t> pane, select </a:t>
            </a:r>
            <a:r>
              <a:rPr b="1"/>
              <a:t>Solid fill</a:t>
            </a:r>
            <a:r>
              <a:t>, and then in the </a:t>
            </a:r>
            <a:r>
              <a:rPr b="1"/>
              <a:t>Transparency</a:t>
            </a:r>
            <a:r>
              <a:t> box, enter </a:t>
            </a:r>
            <a:r>
              <a:rPr b="1"/>
              <a:t>55%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the second group. On the </a:t>
            </a:r>
            <a:r>
              <a:rPr b="1"/>
              <a:t>Home</a:t>
            </a:r>
            <a:r>
              <a:t> tab, in the </a:t>
            </a:r>
            <a:r>
              <a:rPr b="1"/>
              <a:t>Clipboard</a:t>
            </a:r>
            <a:r>
              <a:t> group, click the arrow to the right of </a:t>
            </a:r>
            <a:r>
              <a:rPr b="1"/>
              <a:t>Copy</a:t>
            </a:r>
            <a:r>
              <a:t>, and then click </a:t>
            </a:r>
            <a:r>
              <a:rPr b="1"/>
              <a:t>Duplicate</a:t>
            </a:r>
            <a:r>
              <a:t>. On the slide, drag the third group above the second group.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Under </a:t>
            </a:r>
            <a:r>
              <a:rPr b="1"/>
              <a:t>Drawing Tools</a:t>
            </a:r>
            <a:r>
              <a:t>, on the </a:t>
            </a:r>
            <a:r>
              <a:rPr b="1"/>
              <a:t>Format</a:t>
            </a:r>
            <a:r>
              <a:t> tab, in the bottom right corner of the </a:t>
            </a:r>
            <a:r>
              <a:rPr b="1"/>
              <a:t>Size</a:t>
            </a:r>
            <a:r>
              <a:t> group, click the </a:t>
            </a:r>
            <a:r>
              <a:rPr b="1"/>
              <a:t>Size and Position</a:t>
            </a:r>
            <a:r>
              <a:t> 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Size</a:t>
            </a:r>
            <a:r>
              <a:t> in the left pane. In the </a:t>
            </a:r>
            <a:r>
              <a:rPr b="1"/>
              <a:t>Size</a:t>
            </a:r>
            <a:r>
              <a:t> pane, under </a:t>
            </a:r>
            <a:r>
              <a:rPr b="1"/>
              <a:t>Scale</a:t>
            </a:r>
            <a:r>
              <a:t>,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</a:t>
            </a:r>
            <a:r>
              <a:rPr b="1"/>
              <a:t>Lock aspect ratio</a:t>
            </a:r>
            <a:r>
              <a:t>. 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In the </a:t>
            </a:r>
            <a:r>
              <a:rPr b="1"/>
              <a:t>Height</a:t>
            </a:r>
            <a:r>
              <a:t> box, enter </a:t>
            </a:r>
            <a:r>
              <a:rPr b="1"/>
              <a:t>85%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bottom right corner of the </a:t>
            </a:r>
            <a:r>
              <a:rPr b="1"/>
              <a:t>Drawing</a:t>
            </a:r>
            <a:r>
              <a:t> group, click the </a:t>
            </a:r>
            <a:r>
              <a:rPr b="1"/>
              <a:t>Format Shape </a:t>
            </a:r>
            <a:r>
              <a:t>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Fill</a:t>
            </a:r>
            <a:r>
              <a:t> in the left pane. In the </a:t>
            </a:r>
            <a:r>
              <a:rPr b="1"/>
              <a:t>Fill</a:t>
            </a:r>
            <a:r>
              <a:t> pane, select </a:t>
            </a:r>
            <a:r>
              <a:rPr b="1"/>
              <a:t>Solid fill</a:t>
            </a:r>
            <a:r>
              <a:t>, and then in the </a:t>
            </a:r>
            <a:r>
              <a:rPr b="1"/>
              <a:t>Transparency</a:t>
            </a:r>
            <a:r>
              <a:t> box, enter </a:t>
            </a:r>
            <a:r>
              <a:rPr b="1"/>
              <a:t>65%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the third group. On the </a:t>
            </a:r>
            <a:r>
              <a:rPr b="1"/>
              <a:t>Home</a:t>
            </a:r>
            <a:r>
              <a:t> tab, in the </a:t>
            </a:r>
            <a:r>
              <a:rPr b="1"/>
              <a:t>Clipboard</a:t>
            </a:r>
            <a:r>
              <a:t> group, click the arrow to the right of </a:t>
            </a:r>
            <a:r>
              <a:rPr b="1"/>
              <a:t>Copy</a:t>
            </a:r>
            <a:r>
              <a:t>, and then click </a:t>
            </a:r>
            <a:r>
              <a:rPr b="1"/>
              <a:t>Duplicate</a:t>
            </a:r>
            <a:r>
              <a:t>. On the slide, drag the fourth group above the third group.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Under </a:t>
            </a:r>
            <a:r>
              <a:rPr b="1"/>
              <a:t>Drawing Tools</a:t>
            </a:r>
            <a:r>
              <a:t>, on the </a:t>
            </a:r>
            <a:r>
              <a:rPr b="1"/>
              <a:t>Format</a:t>
            </a:r>
            <a:r>
              <a:t> tab, in the bottom right corner of the </a:t>
            </a:r>
            <a:r>
              <a:rPr b="1"/>
              <a:t>Size</a:t>
            </a:r>
            <a:r>
              <a:t> group, click the </a:t>
            </a:r>
            <a:r>
              <a:rPr b="1"/>
              <a:t>Size and Position</a:t>
            </a:r>
            <a:r>
              <a:t> 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Size</a:t>
            </a:r>
            <a:r>
              <a:t> in the left pane. In the </a:t>
            </a:r>
            <a:r>
              <a:rPr b="1"/>
              <a:t>Size</a:t>
            </a:r>
            <a:r>
              <a:t> pane, under </a:t>
            </a:r>
            <a:r>
              <a:rPr b="1"/>
              <a:t>Scale</a:t>
            </a:r>
            <a:r>
              <a:t>,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</a:t>
            </a:r>
            <a:r>
              <a:rPr b="1"/>
              <a:t>Lock aspect ratio</a:t>
            </a:r>
            <a:r>
              <a:t>. 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In the </a:t>
            </a:r>
            <a:r>
              <a:rPr b="1"/>
              <a:t>Height</a:t>
            </a:r>
            <a:r>
              <a:t> box, enter </a:t>
            </a:r>
            <a:r>
              <a:rPr b="1"/>
              <a:t>85%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Fill</a:t>
            </a:r>
            <a:r>
              <a:t> in the left pane. In the </a:t>
            </a:r>
            <a:r>
              <a:rPr b="1"/>
              <a:t>Fill</a:t>
            </a:r>
            <a:r>
              <a:t> pane, select </a:t>
            </a:r>
            <a:r>
              <a:rPr b="1"/>
              <a:t>Solid fill</a:t>
            </a:r>
            <a:r>
              <a:t>, and then in the </a:t>
            </a:r>
            <a:r>
              <a:rPr b="1"/>
              <a:t>Transparency</a:t>
            </a:r>
            <a:r>
              <a:t> box, enter </a:t>
            </a:r>
            <a:r>
              <a:rPr b="1"/>
              <a:t>75%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the fourth group. On the </a:t>
            </a:r>
            <a:r>
              <a:rPr b="1"/>
              <a:t>Home</a:t>
            </a:r>
            <a:r>
              <a:t> tab, in the </a:t>
            </a:r>
            <a:r>
              <a:rPr b="1"/>
              <a:t>Clipboard</a:t>
            </a:r>
            <a:r>
              <a:t> group, click the arrow to the right of </a:t>
            </a:r>
            <a:r>
              <a:rPr b="1"/>
              <a:t>Copy</a:t>
            </a:r>
            <a:r>
              <a:t>, and then click </a:t>
            </a:r>
            <a:r>
              <a:rPr b="1"/>
              <a:t>Duplicate</a:t>
            </a:r>
            <a:r>
              <a:t>. On the slide, drag the fifth group above the fourth group.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Under </a:t>
            </a:r>
            <a:r>
              <a:rPr b="1"/>
              <a:t>Drawing Tools</a:t>
            </a:r>
            <a:r>
              <a:t>, on the </a:t>
            </a:r>
            <a:r>
              <a:rPr b="1"/>
              <a:t>Format</a:t>
            </a:r>
            <a:r>
              <a:t> tab, in the bottom right corner of the </a:t>
            </a:r>
            <a:r>
              <a:rPr b="1"/>
              <a:t>Size</a:t>
            </a:r>
            <a:r>
              <a:t> group, click the </a:t>
            </a:r>
            <a:r>
              <a:rPr b="1"/>
              <a:t>Size and Position</a:t>
            </a:r>
            <a:r>
              <a:t> 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Size</a:t>
            </a:r>
            <a:r>
              <a:t> in the left pane. In the </a:t>
            </a:r>
            <a:r>
              <a:rPr b="1"/>
              <a:t>Size</a:t>
            </a:r>
            <a:r>
              <a:t> pane, under </a:t>
            </a:r>
            <a:r>
              <a:rPr b="1"/>
              <a:t>Scale</a:t>
            </a:r>
            <a:r>
              <a:t>,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</a:t>
            </a:r>
            <a:r>
              <a:rPr b="1"/>
              <a:t>Lock aspect ratio</a:t>
            </a:r>
            <a:r>
              <a:t>. 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In the </a:t>
            </a:r>
            <a:r>
              <a:rPr b="1"/>
              <a:t>Height</a:t>
            </a:r>
            <a:r>
              <a:t> box, enter </a:t>
            </a:r>
            <a:r>
              <a:rPr b="1"/>
              <a:t>85%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Fill</a:t>
            </a:r>
            <a:r>
              <a:t> in the left pane. In the </a:t>
            </a:r>
            <a:r>
              <a:rPr b="1"/>
              <a:t>Fill</a:t>
            </a:r>
            <a:r>
              <a:t> pane, select </a:t>
            </a:r>
            <a:r>
              <a:rPr b="1"/>
              <a:t>Solid fill</a:t>
            </a:r>
            <a:r>
              <a:t>, and then in the </a:t>
            </a:r>
            <a:r>
              <a:rPr b="1"/>
              <a:t>Transparency</a:t>
            </a:r>
            <a:r>
              <a:t> box, enter </a:t>
            </a:r>
            <a:r>
              <a:rPr b="1"/>
              <a:t>85%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the fifth group. On the </a:t>
            </a:r>
            <a:r>
              <a:rPr b="1"/>
              <a:t>Home</a:t>
            </a:r>
            <a:r>
              <a:t> tab, in the </a:t>
            </a:r>
            <a:r>
              <a:rPr b="1"/>
              <a:t>Clipboard</a:t>
            </a:r>
            <a:r>
              <a:t> group, click the arrow to the right of </a:t>
            </a:r>
            <a:r>
              <a:rPr b="1"/>
              <a:t>Copy</a:t>
            </a:r>
            <a:r>
              <a:t>, and then click </a:t>
            </a:r>
            <a:r>
              <a:rPr b="1"/>
              <a:t>Duplicate</a:t>
            </a:r>
            <a:r>
              <a:t>. On the slide, drag the sixth group above the fifth group.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Under </a:t>
            </a:r>
            <a:r>
              <a:rPr b="1"/>
              <a:t>Drawing Tools</a:t>
            </a:r>
            <a:r>
              <a:t>, on the </a:t>
            </a:r>
            <a:r>
              <a:rPr b="1"/>
              <a:t>Format</a:t>
            </a:r>
            <a:r>
              <a:t> tab, in the bottom right corner of the </a:t>
            </a:r>
            <a:r>
              <a:rPr b="1"/>
              <a:t>Size</a:t>
            </a:r>
            <a:r>
              <a:t> group, click the </a:t>
            </a:r>
            <a:r>
              <a:rPr b="1"/>
              <a:t>Size and Position</a:t>
            </a:r>
            <a:r>
              <a:t> dialog box launcher.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Size</a:t>
            </a:r>
            <a:r>
              <a:t> in the left pane. In the </a:t>
            </a:r>
            <a:r>
              <a:rPr b="1"/>
              <a:t>Size</a:t>
            </a:r>
            <a:r>
              <a:t> pane, under </a:t>
            </a:r>
            <a:r>
              <a:rPr b="1"/>
              <a:t>Scale</a:t>
            </a:r>
            <a:r>
              <a:t>,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Select </a:t>
            </a:r>
            <a:r>
              <a:rPr b="1"/>
              <a:t>Lock aspect ratio</a:t>
            </a:r>
            <a:r>
              <a:t>. 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In the </a:t>
            </a:r>
            <a:r>
              <a:rPr b="1"/>
              <a:t>Height</a:t>
            </a:r>
            <a:r>
              <a:t> box, enter </a:t>
            </a:r>
            <a:r>
              <a:rPr b="1"/>
              <a:t>85%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Also in the </a:t>
            </a:r>
            <a:r>
              <a:rPr b="1"/>
              <a:t>Format Shape </a:t>
            </a:r>
            <a:r>
              <a:t>dialog box, click </a:t>
            </a:r>
            <a:r>
              <a:rPr b="1"/>
              <a:t>Fill</a:t>
            </a:r>
            <a:r>
              <a:t> in the left pane. In the </a:t>
            </a:r>
            <a:r>
              <a:rPr b="1"/>
              <a:t>Fill</a:t>
            </a:r>
            <a:r>
              <a:t> pane, select </a:t>
            </a:r>
            <a:r>
              <a:rPr b="1"/>
              <a:t>Solid fill</a:t>
            </a:r>
            <a:r>
              <a:t>, and then in the </a:t>
            </a:r>
            <a:r>
              <a:rPr b="1"/>
              <a:t>Transparency</a:t>
            </a:r>
            <a:r>
              <a:t> box, enter </a:t>
            </a:r>
            <a:r>
              <a:rPr b="1"/>
              <a:t>95%</a:t>
            </a:r>
            <a:r>
              <a:t>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Using the ruler as a guide, drag the groups into rows on the slide so that the top and bottom margins are approximately 1.75”. On the </a:t>
            </a:r>
            <a:r>
              <a:rPr b="1"/>
              <a:t>View</a:t>
            </a:r>
            <a:r>
              <a:t> tab, in the </a:t>
            </a:r>
            <a:r>
              <a:rPr b="1"/>
              <a:t>Show/Hide</a:t>
            </a:r>
            <a:r>
              <a:t> group, clear </a:t>
            </a:r>
            <a:r>
              <a:rPr b="1"/>
              <a:t>Ruler</a:t>
            </a:r>
            <a:r>
              <a:t>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Press CTRL-A to select all of the groups. On the </a:t>
            </a:r>
            <a:r>
              <a:rPr b="1"/>
              <a:t>Home</a:t>
            </a:r>
            <a:r>
              <a:t> tab, in the </a:t>
            </a:r>
            <a:r>
              <a:rPr b="1"/>
              <a:t>Drawing</a:t>
            </a:r>
            <a:r>
              <a:t> group, click </a:t>
            </a:r>
            <a:r>
              <a:rPr b="1"/>
              <a:t>Arrange</a:t>
            </a:r>
            <a:r>
              <a:t>, point to </a:t>
            </a:r>
            <a:r>
              <a:rPr b="1"/>
              <a:t>Align</a:t>
            </a:r>
            <a:r>
              <a:t>, and then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Click </a:t>
            </a:r>
            <a:r>
              <a:rPr b="1"/>
              <a:t>Align Selected Objects</a:t>
            </a:r>
            <a:r>
              <a:t>.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Click </a:t>
            </a:r>
            <a:r>
              <a:rPr b="1"/>
              <a:t>Distribute</a:t>
            </a:r>
            <a:r>
              <a:t> </a:t>
            </a:r>
            <a:r>
              <a:rPr b="1"/>
              <a:t>Vertically</a:t>
            </a:r>
            <a:r>
              <a:t>.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Click Align to Slide.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Click Align Center.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</a:t>
            </a:r>
            <a:r>
              <a:rPr b="1"/>
              <a:t>Drawing</a:t>
            </a:r>
            <a:r>
              <a:t> group, click </a:t>
            </a:r>
            <a:r>
              <a:rPr b="1"/>
              <a:t>Arrange</a:t>
            </a:r>
            <a:r>
              <a:t>, and then click </a:t>
            </a:r>
            <a:r>
              <a:rPr b="1"/>
              <a:t>Group</a:t>
            </a:r>
            <a:r>
              <a:t>. </a:t>
            </a:r>
          </a:p>
          <a:p>
            <a:pPr marL="232943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</a:t>
            </a:r>
            <a:r>
              <a:rPr b="1"/>
              <a:t>Home</a:t>
            </a:r>
            <a:r>
              <a:t> tab, in the </a:t>
            </a:r>
            <a:r>
              <a:rPr b="1"/>
              <a:t>Drawing</a:t>
            </a:r>
            <a:r>
              <a:t> group, click </a:t>
            </a:r>
            <a:r>
              <a:rPr b="1"/>
              <a:t>Arrange</a:t>
            </a:r>
            <a:r>
              <a:t>,</a:t>
            </a:r>
            <a:r>
              <a:rPr b="1"/>
              <a:t> </a:t>
            </a:r>
            <a:r>
              <a:t>point to </a:t>
            </a:r>
            <a:r>
              <a:rPr b="1"/>
              <a:t>Align</a:t>
            </a:r>
            <a:r>
              <a:t>, and then do the following: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Point to </a:t>
            </a:r>
            <a:r>
              <a:rPr b="1"/>
              <a:t>Align</a:t>
            </a:r>
            <a:r>
              <a:t>, and then click </a:t>
            </a:r>
            <a:r>
              <a:rPr b="1"/>
              <a:t>Align to Slide</a:t>
            </a:r>
            <a:r>
              <a:t>.</a:t>
            </a:r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Point to </a:t>
            </a:r>
            <a:r>
              <a:rPr b="1"/>
              <a:t>Align</a:t>
            </a:r>
            <a:r>
              <a:t>, and then click </a:t>
            </a:r>
            <a:r>
              <a:rPr b="1"/>
              <a:t>Align Middle</a:t>
            </a:r>
            <a:r>
              <a:t>.</a:t>
            </a:r>
            <a:endParaRPr b="1"/>
          </a:p>
          <a:p>
            <a:pPr marL="698830" lvl="1" indent="-232943" defTabSz="931774">
              <a:lnSpc>
                <a:spcPct val="80000"/>
              </a:lnSpc>
              <a:buSzPct val="100000"/>
              <a:buAutoNum type="arabicPeriod"/>
              <a:defRPr sz="300"/>
            </a:pPr>
            <a:r>
              <a:t>Point to </a:t>
            </a:r>
            <a:r>
              <a:rPr b="1"/>
              <a:t>Align</a:t>
            </a:r>
            <a:r>
              <a:t>, and then click </a:t>
            </a:r>
            <a:r>
              <a:rPr b="1"/>
              <a:t>Align</a:t>
            </a:r>
            <a:r>
              <a:t> </a:t>
            </a:r>
            <a:r>
              <a:rPr b="1"/>
              <a:t>Center</a:t>
            </a:r>
            <a:r>
              <a:t>.</a:t>
            </a:r>
          </a:p>
          <a:p>
            <a:pPr>
              <a:lnSpc>
                <a:spcPct val="80000"/>
              </a:lnSpc>
              <a:defRPr sz="300"/>
            </a:pPr>
            <a:endParaRPr/>
          </a:p>
          <a:p>
            <a:pPr>
              <a:lnSpc>
                <a:spcPct val="80000"/>
              </a:lnSpc>
              <a:defRPr sz="300"/>
            </a:pPr>
            <a:endParaRPr/>
          </a:p>
          <a:p>
            <a:pPr>
              <a:lnSpc>
                <a:spcPct val="80000"/>
              </a:lnSpc>
              <a:defRPr sz="300"/>
            </a:pPr>
            <a:r>
              <a:t>To reproduce the background effects on this slide, do the following:</a:t>
            </a:r>
          </a:p>
          <a:p>
            <a:pPr marL="232943" indent="-232943">
              <a:lnSpc>
                <a:spcPct val="80000"/>
              </a:lnSpc>
              <a:buSzPct val="100000"/>
              <a:buAutoNum type="arabicPeriod"/>
              <a:defRPr sz="300"/>
            </a:pPr>
            <a:r>
              <a:t>On the Design tab, in the Background group, click Background Styles, and then click </a:t>
            </a:r>
            <a:r>
              <a:rPr b="1"/>
              <a:t>Format Background</a:t>
            </a:r>
            <a:r>
              <a:t>. In the </a:t>
            </a:r>
            <a:r>
              <a:rPr b="1"/>
              <a:t>Format Background </a:t>
            </a:r>
            <a:r>
              <a:t>dialog box, click </a:t>
            </a:r>
            <a:r>
              <a:rPr b="1"/>
              <a:t>Fill</a:t>
            </a:r>
            <a:r>
              <a:t> in the left pane, select </a:t>
            </a:r>
            <a:r>
              <a:rPr b="1"/>
              <a:t>Gradient fill</a:t>
            </a:r>
            <a:r>
              <a:t> in the </a:t>
            </a:r>
            <a:r>
              <a:rPr b="1"/>
              <a:t>Fill </a:t>
            </a:r>
            <a:r>
              <a:t>pane, and then do the following:</a:t>
            </a:r>
          </a:p>
          <a:p>
            <a:pPr marL="698830" lvl="1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Type</a:t>
            </a:r>
            <a:r>
              <a:t> list, select </a:t>
            </a:r>
            <a:r>
              <a:rPr b="1"/>
              <a:t>Radial</a:t>
            </a:r>
            <a:r>
              <a:t>.</a:t>
            </a:r>
          </a:p>
          <a:p>
            <a:pPr marL="698830" lvl="1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Click the button next to </a:t>
            </a:r>
            <a:r>
              <a:rPr b="1"/>
              <a:t>Direction</a:t>
            </a:r>
            <a:r>
              <a:t>, and then click </a:t>
            </a:r>
            <a:r>
              <a:rPr b="1"/>
              <a:t>From Center </a:t>
            </a:r>
            <a:r>
              <a:t>(third option from the left). </a:t>
            </a:r>
          </a:p>
          <a:p>
            <a:pPr marL="698830" lvl="1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Under </a:t>
            </a:r>
            <a:r>
              <a:rPr b="1"/>
              <a:t>Gradient stops</a:t>
            </a:r>
            <a:r>
              <a:t>, click </a:t>
            </a:r>
            <a:r>
              <a:rPr b="1"/>
              <a:t>Add gradient stops</a:t>
            </a:r>
            <a:r>
              <a:t> or </a:t>
            </a:r>
            <a:r>
              <a:rPr b="1"/>
              <a:t>Remove gradient stops</a:t>
            </a:r>
            <a:r>
              <a:t> until three stops appear in the slider.</a:t>
            </a:r>
          </a:p>
          <a:p>
            <a:pPr marL="232943" indent="-232943">
              <a:lnSpc>
                <a:spcPct val="80000"/>
              </a:lnSpc>
              <a:buSzPct val="100000"/>
              <a:buAutoNum type="arabicPeriod"/>
              <a:defRPr sz="300"/>
            </a:pPr>
            <a:r>
              <a:t>Also under </a:t>
            </a:r>
            <a:r>
              <a:rPr b="1"/>
              <a:t>Gradient stops</a:t>
            </a:r>
            <a:r>
              <a:t>, customize the gradient stops as follows:</a:t>
            </a:r>
          </a:p>
          <a:p>
            <a:pPr marL="698830" lvl="1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Select the first stop in the slider, and then do the following: 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Position </a:t>
            </a:r>
            <a:r>
              <a:t>box, enter </a:t>
            </a:r>
            <a:r>
              <a:rPr b="1"/>
              <a:t>33%</a:t>
            </a:r>
            <a:r>
              <a:t>.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Click the button next to </a:t>
            </a:r>
            <a:r>
              <a:rPr b="1"/>
              <a:t>Color</a:t>
            </a:r>
            <a:r>
              <a:t>, and then under </a:t>
            </a:r>
            <a:r>
              <a:rPr b="1"/>
              <a:t>Theme Colors</a:t>
            </a:r>
            <a:r>
              <a:t> click </a:t>
            </a:r>
            <a:r>
              <a:rPr b="1"/>
              <a:t>White, Background 1 </a:t>
            </a:r>
            <a:r>
              <a:t>(first row, first option from the left).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Transparency</a:t>
            </a:r>
            <a:r>
              <a:t> box, enter 0%. </a:t>
            </a:r>
          </a:p>
          <a:p>
            <a:pPr marL="698830" lvl="1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Select the next stop in the slider, and then do the following: 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Position </a:t>
            </a:r>
            <a:r>
              <a:t>box, enter </a:t>
            </a:r>
            <a:r>
              <a:rPr b="1"/>
              <a:t>67%</a:t>
            </a:r>
            <a:r>
              <a:t>.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Click the button next to </a:t>
            </a:r>
            <a:r>
              <a:rPr b="1"/>
              <a:t>Color</a:t>
            </a:r>
            <a:r>
              <a:t>, click </a:t>
            </a:r>
            <a:r>
              <a:rPr b="1"/>
              <a:t>More Colors</a:t>
            </a:r>
            <a:r>
              <a:t>, and then in the </a:t>
            </a:r>
            <a:r>
              <a:rPr b="1"/>
              <a:t>Colors</a:t>
            </a:r>
            <a:r>
              <a:t> dialog box, on the </a:t>
            </a:r>
            <a:r>
              <a:rPr b="1"/>
              <a:t>Custom</a:t>
            </a:r>
            <a:r>
              <a:t> tab, enter values for Red: </a:t>
            </a:r>
            <a:r>
              <a:rPr b="1"/>
              <a:t>228</a:t>
            </a:r>
            <a:r>
              <a:t>, Green: </a:t>
            </a:r>
            <a:r>
              <a:rPr b="1"/>
              <a:t>233</a:t>
            </a:r>
            <a:r>
              <a:t>, Blue: </a:t>
            </a:r>
            <a:r>
              <a:rPr b="1"/>
              <a:t>236</a:t>
            </a:r>
            <a:r>
              <a:t>.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Transparency</a:t>
            </a:r>
            <a:r>
              <a:t> box, enter 0%. </a:t>
            </a:r>
          </a:p>
          <a:p>
            <a:pPr marL="698830" lvl="1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Select the last stop in the slider, and then do the following: 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Position </a:t>
            </a:r>
            <a:r>
              <a:t>box, enter </a:t>
            </a:r>
            <a:r>
              <a:rPr b="1"/>
              <a:t>100%</a:t>
            </a:r>
            <a:r>
              <a:t>.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Click the button next to </a:t>
            </a:r>
            <a:r>
              <a:rPr b="1"/>
              <a:t>Color</a:t>
            </a:r>
            <a:r>
              <a:t>, click </a:t>
            </a:r>
            <a:r>
              <a:rPr b="1"/>
              <a:t>More Colors</a:t>
            </a:r>
            <a:r>
              <a:t>, and then in the </a:t>
            </a:r>
            <a:r>
              <a:rPr b="1"/>
              <a:t>Colors</a:t>
            </a:r>
            <a:r>
              <a:t> dialog box, on the </a:t>
            </a:r>
            <a:r>
              <a:rPr b="1"/>
              <a:t>Custom</a:t>
            </a:r>
            <a:r>
              <a:t> tab, enter values for Red: </a:t>
            </a:r>
            <a:r>
              <a:rPr b="1"/>
              <a:t>178</a:t>
            </a:r>
            <a:r>
              <a:t>, Green: </a:t>
            </a:r>
            <a:r>
              <a:rPr b="1"/>
              <a:t>186</a:t>
            </a:r>
            <a:r>
              <a:t>, Blue: </a:t>
            </a:r>
            <a:r>
              <a:rPr b="1"/>
              <a:t>210</a:t>
            </a:r>
            <a:r>
              <a:t>.</a:t>
            </a:r>
          </a:p>
          <a:p>
            <a:pPr marL="1164716" lvl="2" indent="-232943">
              <a:lnSpc>
                <a:spcPct val="80000"/>
              </a:lnSpc>
              <a:buSzPct val="100000"/>
              <a:buFont typeface="Arial"/>
              <a:buChar char="•"/>
              <a:defRPr sz="300"/>
            </a:pPr>
            <a:r>
              <a:t>In the </a:t>
            </a:r>
            <a:r>
              <a:rPr b="1"/>
              <a:t>Transparency</a:t>
            </a:r>
            <a:r>
              <a:t> box, enter 0%.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e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784025"/>
            <a:ext cx="2514600" cy="74543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Presentation TitleGoes Here"/>
          <p:cNvSpPr txBox="1">
            <a:spLocks noGrp="1"/>
          </p:cNvSpPr>
          <p:nvPr>
            <p:ph type="title" hasCustomPrompt="1"/>
          </p:nvPr>
        </p:nvSpPr>
        <p:spPr>
          <a:xfrm>
            <a:off x="974724" y="2777046"/>
            <a:ext cx="10264776" cy="1843240"/>
          </a:xfrm>
          <a:prstGeom prst="rect">
            <a:avLst/>
          </a:prstGeom>
        </p:spPr>
        <p:txBody>
          <a:bodyPr anchor="t"/>
          <a:lstStyle>
            <a:lvl1pPr algn="ctr">
              <a:defRPr sz="5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Presentation TitleGoes Here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74724" y="4645761"/>
            <a:ext cx="10264776" cy="4074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74724" y="5430411"/>
            <a:ext cx="10264776" cy="46310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Month XX, 20XX</a:t>
            </a:r>
          </a:p>
        </p:txBody>
      </p:sp>
      <p:sp>
        <p:nvSpPr>
          <p:cNvPr id="15" name="Straight Connector 3"/>
          <p:cNvSpPr/>
          <p:nvPr/>
        </p:nvSpPr>
        <p:spPr>
          <a:xfrm>
            <a:off x="4838700" y="2079811"/>
            <a:ext cx="2514601" cy="1"/>
          </a:xfrm>
          <a:prstGeom prst="lin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 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6" descr="Picture 6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7432" y="0"/>
            <a:ext cx="1216456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Oval 4"/>
          <p:cNvSpPr/>
          <p:nvPr/>
        </p:nvSpPr>
        <p:spPr>
          <a:xfrm>
            <a:off x="3030815" y="399380"/>
            <a:ext cx="6130370" cy="6130371"/>
          </a:xfrm>
          <a:prstGeom prst="ellips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>
                <a:noFill/>
              </a:defRPr>
            </a:pPr>
            <a:endParaRPr/>
          </a:p>
        </p:txBody>
      </p:sp>
      <p:sp>
        <p:nvSpPr>
          <p:cNvPr id="128" name="Oval 5"/>
          <p:cNvSpPr/>
          <p:nvPr/>
        </p:nvSpPr>
        <p:spPr>
          <a:xfrm>
            <a:off x="3164990" y="533555"/>
            <a:ext cx="5862019" cy="5862020"/>
          </a:xfrm>
          <a:prstGeom prst="ellipse">
            <a:avLst/>
          </a:prstGeom>
          <a:solidFill>
            <a:schemeClr val="accent6">
              <a:lumOff val="627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noFill/>
              </a:defRPr>
            </a:pPr>
            <a:endParaRPr/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28982" y="4397050"/>
            <a:ext cx="4734034" cy="4074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200"/>
            </a:lvl1pPr>
            <a:lvl2pPr marL="0" indent="457200" algn="ctr">
              <a:buSzTx/>
              <a:buFontTx/>
              <a:buNone/>
              <a:defRPr sz="2200"/>
            </a:lvl2pPr>
            <a:lvl3pPr marL="0" indent="914400" algn="ctr">
              <a:buSzTx/>
              <a:buFontTx/>
              <a:buNone/>
              <a:defRPr sz="2200"/>
            </a:lvl3pPr>
            <a:lvl4pPr marL="0" indent="1371600" algn="ctr">
              <a:buSzTx/>
              <a:buFontTx/>
              <a:buNone/>
              <a:defRPr sz="2200"/>
            </a:lvl4pPr>
            <a:lvl5pPr marL="0" indent="1828800" algn="ctr">
              <a:buSzTx/>
              <a:buFontTx/>
              <a:buNone/>
              <a:defRPr sz="2200"/>
            </a:lvl5pPr>
          </a:lstStyle>
          <a:p>
            <a:r>
              <a:t>Optional Section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0" name="Click to Edit Section Header"/>
          <p:cNvSpPr txBox="1">
            <a:spLocks noGrp="1"/>
          </p:cNvSpPr>
          <p:nvPr>
            <p:ph type="title" hasCustomPrompt="1"/>
          </p:nvPr>
        </p:nvSpPr>
        <p:spPr>
          <a:xfrm>
            <a:off x="3728982" y="2207035"/>
            <a:ext cx="4734034" cy="21900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t>Click to Edit Section Header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Circ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val 4"/>
          <p:cNvSpPr/>
          <p:nvPr/>
        </p:nvSpPr>
        <p:spPr>
          <a:xfrm>
            <a:off x="3030815" y="399380"/>
            <a:ext cx="6130370" cy="6130371"/>
          </a:xfrm>
          <a:prstGeom prst="ellips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>
                <a:noFill/>
              </a:defRPr>
            </a:pPr>
            <a:endParaRPr/>
          </a:p>
        </p:txBody>
      </p:sp>
      <p:sp>
        <p:nvSpPr>
          <p:cNvPr id="146" name="Oval 10"/>
          <p:cNvSpPr/>
          <p:nvPr/>
        </p:nvSpPr>
        <p:spPr>
          <a:xfrm>
            <a:off x="3164990" y="533555"/>
            <a:ext cx="5862019" cy="5862020"/>
          </a:xfrm>
          <a:prstGeom prst="ellipse">
            <a:avLst/>
          </a:prstGeom>
          <a:solidFill>
            <a:schemeClr val="accent6">
              <a:lumOff val="627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noFill/>
              </a:defRPr>
            </a:pPr>
            <a:endParaRPr/>
          </a:p>
        </p:txBody>
      </p:sp>
      <p:pic>
        <p:nvPicPr>
          <p:cNvPr id="14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070" y="928010"/>
            <a:ext cx="822961" cy="59253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Click to Edit the Quote"/>
          <p:cNvSpPr txBox="1">
            <a:spLocks noGrp="1"/>
          </p:cNvSpPr>
          <p:nvPr>
            <p:ph type="title" hasCustomPrompt="1"/>
          </p:nvPr>
        </p:nvSpPr>
        <p:spPr>
          <a:xfrm>
            <a:off x="3501171" y="1814366"/>
            <a:ext cx="5189656" cy="322926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1200"/>
              </a:spcBef>
              <a:defRPr sz="2400" b="0"/>
            </a:lvl1pPr>
          </a:lstStyle>
          <a:p>
            <a:r>
              <a:t>Click to Edit the Quote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47159" y="5043632"/>
            <a:ext cx="4297680" cy="722377"/>
          </a:xfrm>
          <a:prstGeom prst="rect">
            <a:avLst/>
          </a:prstGeom>
        </p:spPr>
        <p:txBody>
          <a:bodyPr anchor="ctr"/>
          <a:lstStyle>
            <a:lvl1pPr marL="0" indent="0" algn="ctr" defTabSz="1280160">
              <a:spcBef>
                <a:spcPts val="0"/>
              </a:spcBef>
              <a:buSzTx/>
              <a:buFontTx/>
              <a:buNone/>
              <a:defRPr sz="1600" i="1">
                <a:latin typeface="PT Serif"/>
                <a:ea typeface="PT Serif"/>
                <a:cs typeface="PT Serif"/>
                <a:sym typeface="PT Serif"/>
              </a:defRPr>
            </a:lvl1pPr>
            <a:lvl2pPr marL="640080" indent="-182880" algn="ctr" defTabSz="1280160">
              <a:spcBef>
                <a:spcPts val="0"/>
              </a:spcBef>
              <a:buFontTx/>
              <a:defRPr sz="1600" i="1">
                <a:latin typeface="PT Serif"/>
                <a:ea typeface="PT Serif"/>
                <a:cs typeface="PT Serif"/>
                <a:sym typeface="PT Serif"/>
              </a:defRPr>
            </a:lvl2pPr>
            <a:lvl3pPr marL="1117600" indent="-203200" algn="ctr" defTabSz="1280160">
              <a:spcBef>
                <a:spcPts val="0"/>
              </a:spcBef>
              <a:buFontTx/>
              <a:defRPr sz="1600" i="1">
                <a:latin typeface="PT Serif"/>
                <a:ea typeface="PT Serif"/>
                <a:cs typeface="PT Serif"/>
                <a:sym typeface="PT Serif"/>
              </a:defRPr>
            </a:lvl3pPr>
            <a:lvl4pPr marL="1600200" indent="-228600" algn="ctr" defTabSz="1280160">
              <a:spcBef>
                <a:spcPts val="0"/>
              </a:spcBef>
              <a:buFontTx/>
              <a:defRPr sz="1600" i="1">
                <a:latin typeface="PT Serif"/>
                <a:ea typeface="PT Serif"/>
                <a:cs typeface="PT Serif"/>
                <a:sym typeface="PT Serif"/>
              </a:defRPr>
            </a:lvl4pPr>
            <a:lvl5pPr marL="2090057" indent="-261257" algn="ctr" defTabSz="1280160">
              <a:spcBef>
                <a:spcPts val="0"/>
              </a:spcBef>
              <a:buFontTx/>
              <a:defRPr sz="1600" i="1">
                <a:latin typeface="PT Serif"/>
                <a:ea typeface="PT Serif"/>
                <a:cs typeface="PT Serif"/>
                <a:sym typeface="PT Serif"/>
              </a:defRPr>
            </a:lvl5pPr>
          </a:lstStyle>
          <a:p>
            <a:r>
              <a:t>–Click to Edit the Author of the Quote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Doub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3"/>
          <p:cNvSpPr/>
          <p:nvPr/>
        </p:nvSpPr>
        <p:spPr>
          <a:xfrm>
            <a:off x="2012868" y="1192582"/>
            <a:ext cx="8166263" cy="4472835"/>
          </a:xfrm>
          <a:prstGeom prst="rect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158" name="Rectangle 6"/>
          <p:cNvSpPr/>
          <p:nvPr/>
        </p:nvSpPr>
        <p:spPr>
          <a:xfrm>
            <a:off x="1411007" y="900826"/>
            <a:ext cx="1089213" cy="99508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159" name="Click to Edit the Quote"/>
          <p:cNvSpPr txBox="1">
            <a:spLocks noGrp="1"/>
          </p:cNvSpPr>
          <p:nvPr>
            <p:ph type="title" hasCustomPrompt="1"/>
          </p:nvPr>
        </p:nvSpPr>
        <p:spPr>
          <a:xfrm>
            <a:off x="2587749" y="1674073"/>
            <a:ext cx="7016502" cy="301767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2400" b="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Click to Edit the Quote</a:t>
            </a:r>
          </a:p>
        </p:txBody>
      </p:sp>
      <p:sp>
        <p:nvSpPr>
          <p:cNvPr id="160" name="Rectangle 7"/>
          <p:cNvSpPr/>
          <p:nvPr/>
        </p:nvSpPr>
        <p:spPr>
          <a:xfrm rot="10800000">
            <a:off x="9728299" y="5013764"/>
            <a:ext cx="1089214" cy="99508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47159" y="4738832"/>
            <a:ext cx="4297680" cy="722377"/>
          </a:xfrm>
          <a:prstGeom prst="rect">
            <a:avLst/>
          </a:prstGeom>
        </p:spPr>
        <p:txBody>
          <a:bodyPr anchor="ctr"/>
          <a:lstStyle>
            <a:lvl1pPr marL="0" indent="0" algn="ctr" defTabSz="1280160">
              <a:spcBef>
                <a:spcPts val="0"/>
              </a:spcBef>
              <a:buSzTx/>
              <a:buFontTx/>
              <a:buNone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640080" indent="-182880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117600" indent="-203200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600200" indent="-228600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090057" indent="-261257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5pPr>
          </a:lstStyle>
          <a:p>
            <a:r>
              <a:t>–Click to Edit the Author of the Quote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64" name="Graphic 2"/>
          <p:cNvGrpSpPr/>
          <p:nvPr/>
        </p:nvGrpSpPr>
        <p:grpSpPr>
          <a:xfrm>
            <a:off x="1261297" y="902741"/>
            <a:ext cx="1188721" cy="855879"/>
            <a:chOff x="0" y="0"/>
            <a:chExt cx="1188719" cy="855877"/>
          </a:xfrm>
        </p:grpSpPr>
        <p:sp>
          <p:nvSpPr>
            <p:cNvPr id="162" name="Rectangle"/>
            <p:cNvSpPr/>
            <p:nvPr/>
          </p:nvSpPr>
          <p:spPr>
            <a:xfrm>
              <a:off x="0" y="0"/>
              <a:ext cx="1188720" cy="8558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63" name="image14.png" descr="image1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88720" cy="855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" name="Graphic 10"/>
          <p:cNvGrpSpPr/>
          <p:nvPr/>
        </p:nvGrpSpPr>
        <p:grpSpPr>
          <a:xfrm>
            <a:off x="9786948" y="5104474"/>
            <a:ext cx="1188721" cy="855879"/>
            <a:chOff x="0" y="0"/>
            <a:chExt cx="1188720" cy="855878"/>
          </a:xfrm>
        </p:grpSpPr>
        <p:sp>
          <p:nvSpPr>
            <p:cNvPr id="165" name="Rectangle"/>
            <p:cNvSpPr/>
            <p:nvPr/>
          </p:nvSpPr>
          <p:spPr>
            <a:xfrm rot="10800000">
              <a:off x="0" y="-1"/>
              <a:ext cx="1188720" cy="85587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66" name="image14.png" descr="image1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0" y="-1"/>
              <a:ext cx="1188720" cy="855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with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3"/>
          <p:cNvSpPr/>
          <p:nvPr/>
        </p:nvSpPr>
        <p:spPr>
          <a:xfrm>
            <a:off x="2012868" y="1192582"/>
            <a:ext cx="8166263" cy="4472835"/>
          </a:xfrm>
          <a:prstGeom prst="rect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176" name="Rectangle 6"/>
          <p:cNvSpPr/>
          <p:nvPr/>
        </p:nvSpPr>
        <p:spPr>
          <a:xfrm>
            <a:off x="1411007" y="900826"/>
            <a:ext cx="1089213" cy="99508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177" name="Click to Edit the Quote"/>
          <p:cNvSpPr txBox="1">
            <a:spLocks noGrp="1"/>
          </p:cNvSpPr>
          <p:nvPr>
            <p:ph type="title" hasCustomPrompt="1"/>
          </p:nvPr>
        </p:nvSpPr>
        <p:spPr>
          <a:xfrm>
            <a:off x="2587749" y="1674073"/>
            <a:ext cx="7016502" cy="301767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2400" b="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Click to Edit the Quote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47159" y="4738832"/>
            <a:ext cx="4297680" cy="722377"/>
          </a:xfrm>
          <a:prstGeom prst="rect">
            <a:avLst/>
          </a:prstGeom>
        </p:spPr>
        <p:txBody>
          <a:bodyPr anchor="ctr"/>
          <a:lstStyle>
            <a:lvl1pPr marL="0" indent="0" algn="ctr" defTabSz="1280160">
              <a:spcBef>
                <a:spcPts val="0"/>
              </a:spcBef>
              <a:buSzTx/>
              <a:buFontTx/>
              <a:buNone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640080" indent="-182880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117600" indent="-203200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600200" indent="-228600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090057" indent="-261257" algn="ctr" defTabSz="1280160">
              <a:spcBef>
                <a:spcPts val="0"/>
              </a:spcBef>
              <a:buFontTx/>
              <a:defRPr sz="1600" i="1">
                <a:solidFill>
                  <a:schemeClr val="accent6">
                    <a:lumOff val="6274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5pPr>
          </a:lstStyle>
          <a:p>
            <a:r>
              <a:t>–Click to Edit the Author of the Quote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9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46167" y="4400403"/>
            <a:ext cx="1746505" cy="17465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82" name="Graphic 7"/>
          <p:cNvGrpSpPr/>
          <p:nvPr/>
        </p:nvGrpSpPr>
        <p:grpSpPr>
          <a:xfrm>
            <a:off x="1261297" y="902741"/>
            <a:ext cx="1188721" cy="855879"/>
            <a:chOff x="0" y="0"/>
            <a:chExt cx="1188719" cy="855877"/>
          </a:xfrm>
        </p:grpSpPr>
        <p:sp>
          <p:nvSpPr>
            <p:cNvPr id="180" name="Rectangle"/>
            <p:cNvSpPr/>
            <p:nvPr/>
          </p:nvSpPr>
          <p:spPr>
            <a:xfrm>
              <a:off x="0" y="0"/>
              <a:ext cx="1188720" cy="85587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81" name="image14.png" descr="image1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88720" cy="855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4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Oval 9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193" name="Click to Edit Agenda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9509761" cy="594360"/>
          </a:xfrm>
          <a:prstGeom prst="rect">
            <a:avLst/>
          </a:prstGeom>
        </p:spPr>
        <p:txBody>
          <a:bodyPr anchor="t"/>
          <a:lstStyle/>
          <a:p>
            <a:r>
              <a:t>Click to Edit Agenda Title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97" name="Group 2"/>
          <p:cNvGrpSpPr/>
          <p:nvPr/>
        </p:nvGrpSpPr>
        <p:grpSpPr>
          <a:xfrm>
            <a:off x="731519" y="2161251"/>
            <a:ext cx="457201" cy="457201"/>
            <a:chOff x="0" y="0"/>
            <a:chExt cx="457200" cy="457200"/>
          </a:xfrm>
        </p:grpSpPr>
        <p:sp>
          <p:nvSpPr>
            <p:cNvPr id="195" name="Oval 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196" name="Oval 7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9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61999" y="2235386"/>
            <a:ext cx="396242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</a:t>
            </a:r>
          </a:p>
        </p:txBody>
      </p:sp>
      <p:sp>
        <p:nvSpPr>
          <p:cNvPr id="19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426624" y="2284467"/>
            <a:ext cx="8814656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	Tab to add topic title. Second line, tab to add details of topic.</a:t>
            </a:r>
          </a:p>
        </p:txBody>
      </p:sp>
      <p:grpSp>
        <p:nvGrpSpPr>
          <p:cNvPr id="202" name="Group 12"/>
          <p:cNvGrpSpPr/>
          <p:nvPr/>
        </p:nvGrpSpPr>
        <p:grpSpPr>
          <a:xfrm>
            <a:off x="734419" y="3058899"/>
            <a:ext cx="457201" cy="457201"/>
            <a:chOff x="0" y="0"/>
            <a:chExt cx="457200" cy="457200"/>
          </a:xfrm>
        </p:grpSpPr>
        <p:sp>
          <p:nvSpPr>
            <p:cNvPr id="200" name="Oval 14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01" name="Oval 15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3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64900" y="3127375"/>
            <a:ext cx="396241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II</a:t>
            </a:r>
          </a:p>
        </p:txBody>
      </p:sp>
      <p:sp>
        <p:nvSpPr>
          <p:cNvPr id="20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26623" y="3166489"/>
            <a:ext cx="8814656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	Tab to add topic title. Second line, tab to add details of topic.</a:t>
            </a:r>
          </a:p>
        </p:txBody>
      </p:sp>
      <p:grpSp>
        <p:nvGrpSpPr>
          <p:cNvPr id="207" name="Group 17"/>
          <p:cNvGrpSpPr/>
          <p:nvPr/>
        </p:nvGrpSpPr>
        <p:grpSpPr>
          <a:xfrm>
            <a:off x="731519" y="3956548"/>
            <a:ext cx="457201" cy="457201"/>
            <a:chOff x="0" y="0"/>
            <a:chExt cx="457200" cy="457200"/>
          </a:xfrm>
        </p:grpSpPr>
        <p:sp>
          <p:nvSpPr>
            <p:cNvPr id="205" name="Oval 18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06" name="Oval 19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0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61999" y="4028792"/>
            <a:ext cx="396242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III</a:t>
            </a:r>
          </a:p>
        </p:txBody>
      </p:sp>
      <p:sp>
        <p:nvSpPr>
          <p:cNvPr id="209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426623" y="4058013"/>
            <a:ext cx="8814656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	Tab to add topic title. Second line, tab to add details of topic.</a:t>
            </a:r>
          </a:p>
        </p:txBody>
      </p:sp>
      <p:grpSp>
        <p:nvGrpSpPr>
          <p:cNvPr id="212" name="Group 22"/>
          <p:cNvGrpSpPr/>
          <p:nvPr/>
        </p:nvGrpSpPr>
        <p:grpSpPr>
          <a:xfrm>
            <a:off x="731519" y="4854197"/>
            <a:ext cx="457201" cy="457201"/>
            <a:chOff x="0" y="0"/>
            <a:chExt cx="457200" cy="457200"/>
          </a:xfrm>
        </p:grpSpPr>
        <p:sp>
          <p:nvSpPr>
            <p:cNvPr id="210" name="Oval 2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11" name="Oval 24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1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761999" y="4928332"/>
            <a:ext cx="396242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IV</a:t>
            </a:r>
          </a:p>
        </p:txBody>
      </p:sp>
      <p:sp>
        <p:nvSpPr>
          <p:cNvPr id="21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426622" y="4940034"/>
            <a:ext cx="8814656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	Tab to add topic title. Second line, tab to add details of topic.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Column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lick to Edit Agenda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9509761" cy="594360"/>
          </a:xfrm>
          <a:prstGeom prst="rect">
            <a:avLst/>
          </a:prstGeom>
        </p:spPr>
        <p:txBody>
          <a:bodyPr anchor="t"/>
          <a:lstStyle/>
          <a:p>
            <a:r>
              <a:t>Click to Edit Agenda Title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4" name="Rectangle 4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27" name="Group 2"/>
          <p:cNvGrpSpPr/>
          <p:nvPr/>
        </p:nvGrpSpPr>
        <p:grpSpPr>
          <a:xfrm>
            <a:off x="731519" y="2161251"/>
            <a:ext cx="457201" cy="457201"/>
            <a:chOff x="0" y="0"/>
            <a:chExt cx="457200" cy="457200"/>
          </a:xfrm>
        </p:grpSpPr>
        <p:sp>
          <p:nvSpPr>
            <p:cNvPr id="225" name="Oval 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26" name="Oval 7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pic>
        <p:nvPicPr>
          <p:cNvPr id="22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Oval 9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61999" y="2235386"/>
            <a:ext cx="396242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</a:t>
            </a:r>
          </a:p>
        </p:txBody>
      </p:sp>
      <p:sp>
        <p:nvSpPr>
          <p:cNvPr id="23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426623" y="2284467"/>
            <a:ext cx="4297680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  <p:grpSp>
        <p:nvGrpSpPr>
          <p:cNvPr id="235" name="Group 12"/>
          <p:cNvGrpSpPr/>
          <p:nvPr/>
        </p:nvGrpSpPr>
        <p:grpSpPr>
          <a:xfrm>
            <a:off x="734419" y="3058899"/>
            <a:ext cx="457201" cy="457201"/>
            <a:chOff x="0" y="0"/>
            <a:chExt cx="457200" cy="457200"/>
          </a:xfrm>
        </p:grpSpPr>
        <p:sp>
          <p:nvSpPr>
            <p:cNvPr id="233" name="Oval 14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34" name="Oval 15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3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64900" y="3127375"/>
            <a:ext cx="396241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II</a:t>
            </a:r>
          </a:p>
        </p:txBody>
      </p:sp>
      <p:sp>
        <p:nvSpPr>
          <p:cNvPr id="23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26622" y="3166489"/>
            <a:ext cx="4297680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  <p:grpSp>
        <p:nvGrpSpPr>
          <p:cNvPr id="240" name="Group 17"/>
          <p:cNvGrpSpPr/>
          <p:nvPr/>
        </p:nvGrpSpPr>
        <p:grpSpPr>
          <a:xfrm>
            <a:off x="731519" y="3956548"/>
            <a:ext cx="457201" cy="457201"/>
            <a:chOff x="0" y="0"/>
            <a:chExt cx="457200" cy="457200"/>
          </a:xfrm>
        </p:grpSpPr>
        <p:sp>
          <p:nvSpPr>
            <p:cNvPr id="238" name="Oval 18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39" name="Oval 19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4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61999" y="4028792"/>
            <a:ext cx="396242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III</a:t>
            </a:r>
          </a:p>
        </p:txBody>
      </p:sp>
      <p:sp>
        <p:nvSpPr>
          <p:cNvPr id="2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426622" y="4058013"/>
            <a:ext cx="4297680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  <p:grpSp>
        <p:nvGrpSpPr>
          <p:cNvPr id="245" name="Group 22"/>
          <p:cNvGrpSpPr/>
          <p:nvPr/>
        </p:nvGrpSpPr>
        <p:grpSpPr>
          <a:xfrm>
            <a:off x="731519" y="4854197"/>
            <a:ext cx="457201" cy="457201"/>
            <a:chOff x="0" y="0"/>
            <a:chExt cx="457200" cy="457200"/>
          </a:xfrm>
        </p:grpSpPr>
        <p:sp>
          <p:nvSpPr>
            <p:cNvPr id="243" name="Oval 2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44" name="Oval 24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46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761999" y="4928332"/>
            <a:ext cx="396242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IV</a:t>
            </a:r>
          </a:p>
        </p:txBody>
      </p:sp>
      <p:sp>
        <p:nvSpPr>
          <p:cNvPr id="247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1426621" y="4940034"/>
            <a:ext cx="4297680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  <p:grpSp>
        <p:nvGrpSpPr>
          <p:cNvPr id="250" name="Group 31"/>
          <p:cNvGrpSpPr/>
          <p:nvPr/>
        </p:nvGrpSpPr>
        <p:grpSpPr>
          <a:xfrm>
            <a:off x="6288285" y="2161251"/>
            <a:ext cx="457201" cy="457201"/>
            <a:chOff x="0" y="0"/>
            <a:chExt cx="457200" cy="457200"/>
          </a:xfrm>
        </p:grpSpPr>
        <p:sp>
          <p:nvSpPr>
            <p:cNvPr id="248" name="Oval 32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49" name="Oval 33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5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318765" y="2235386"/>
            <a:ext cx="396241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V</a:t>
            </a:r>
          </a:p>
        </p:txBody>
      </p:sp>
      <p:sp>
        <p:nvSpPr>
          <p:cNvPr id="252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6983387" y="2284467"/>
            <a:ext cx="4297681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  <p:grpSp>
        <p:nvGrpSpPr>
          <p:cNvPr id="255" name="Group 35"/>
          <p:cNvGrpSpPr/>
          <p:nvPr/>
        </p:nvGrpSpPr>
        <p:grpSpPr>
          <a:xfrm>
            <a:off x="6291184" y="3058899"/>
            <a:ext cx="457201" cy="457201"/>
            <a:chOff x="0" y="0"/>
            <a:chExt cx="457200" cy="457200"/>
          </a:xfrm>
        </p:grpSpPr>
        <p:sp>
          <p:nvSpPr>
            <p:cNvPr id="253" name="Oval 36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54" name="Oval 37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56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321664" y="3127375"/>
            <a:ext cx="396241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VI</a:t>
            </a:r>
          </a:p>
        </p:txBody>
      </p:sp>
      <p:sp>
        <p:nvSpPr>
          <p:cNvPr id="257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983386" y="3166489"/>
            <a:ext cx="4297681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  <p:grpSp>
        <p:nvGrpSpPr>
          <p:cNvPr id="260" name="Group 39"/>
          <p:cNvGrpSpPr/>
          <p:nvPr/>
        </p:nvGrpSpPr>
        <p:grpSpPr>
          <a:xfrm>
            <a:off x="6288285" y="3956548"/>
            <a:ext cx="457201" cy="457201"/>
            <a:chOff x="0" y="0"/>
            <a:chExt cx="457200" cy="457200"/>
          </a:xfrm>
        </p:grpSpPr>
        <p:sp>
          <p:nvSpPr>
            <p:cNvPr id="258" name="Oval 40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59" name="Oval 41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61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6318765" y="4028792"/>
            <a:ext cx="396241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VII</a:t>
            </a:r>
          </a:p>
        </p:txBody>
      </p:sp>
      <p:sp>
        <p:nvSpPr>
          <p:cNvPr id="262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83386" y="4058013"/>
            <a:ext cx="4297681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  <p:grpSp>
        <p:nvGrpSpPr>
          <p:cNvPr id="265" name="Group 43"/>
          <p:cNvGrpSpPr/>
          <p:nvPr/>
        </p:nvGrpSpPr>
        <p:grpSpPr>
          <a:xfrm>
            <a:off x="6288285" y="4854197"/>
            <a:ext cx="457201" cy="457201"/>
            <a:chOff x="0" y="0"/>
            <a:chExt cx="457200" cy="457200"/>
          </a:xfrm>
        </p:grpSpPr>
        <p:sp>
          <p:nvSpPr>
            <p:cNvPr id="263" name="Oval 44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264" name="Oval 45"/>
            <p:cNvSpPr/>
            <p:nvPr/>
          </p:nvSpPr>
          <p:spPr>
            <a:xfrm>
              <a:off x="30480" y="32106"/>
              <a:ext cx="396240" cy="39624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66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6318765" y="4928332"/>
            <a:ext cx="396241" cy="33019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VIII</a:t>
            </a:r>
          </a:p>
        </p:txBody>
      </p:sp>
      <p:sp>
        <p:nvSpPr>
          <p:cNvPr id="267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6983386" y="4940034"/>
            <a:ext cx="4297681" cy="722377"/>
          </a:xfrm>
          <a:prstGeom prst="rect">
            <a:avLst/>
          </a:prstGeom>
        </p:spPr>
        <p:txBody>
          <a:bodyPr/>
          <a:lstStyle>
            <a:lvl1pPr marL="0" indent="0" defTabSz="1280160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Add time. Tab to add topic title. Second line, tab to add details of topic.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38"/>
            <a:ext cx="9509761" cy="594361"/>
          </a:xfrm>
          <a:prstGeom prst="rect">
            <a:avLst/>
          </a:prstGeom>
        </p:spPr>
        <p:txBody>
          <a:bodyPr anchor="t"/>
          <a:lstStyle/>
          <a:p>
            <a:r>
              <a:t>Click to Edit Title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6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7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Line 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lick to Edit One Line Title with Bullets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9509761" cy="592035"/>
          </a:xfrm>
          <a:prstGeom prst="rect">
            <a:avLst/>
          </a:prstGeom>
        </p:spPr>
        <p:txBody>
          <a:bodyPr anchor="t"/>
          <a:lstStyle/>
          <a:p>
            <a:r>
              <a:t>Click to Edit One Line Title with Bullets</a:t>
            </a:r>
          </a:p>
        </p:txBody>
      </p:sp>
      <p:sp>
        <p:nvSpPr>
          <p:cNvPr id="2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8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8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Line 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lick to Edit Two Line Title with Bullets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9509761" cy="895365"/>
          </a:xfrm>
          <a:prstGeom prst="rect">
            <a:avLst/>
          </a:prstGeom>
        </p:spPr>
        <p:txBody>
          <a:bodyPr anchor="t"/>
          <a:lstStyle/>
          <a:p>
            <a:r>
              <a:t>Click to Edit Two Line Title with Bullets</a:t>
            </a:r>
          </a:p>
        </p:txBody>
      </p:sp>
      <p:sp>
        <p:nvSpPr>
          <p:cNvPr id="2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6002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0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0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verla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pic>
        <p:nvPicPr>
          <p:cNvPr id="24" name="Picture 7" descr="Picture 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11110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72" y="784025"/>
            <a:ext cx="2514599" cy="74543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traight Connector 3"/>
          <p:cNvSpPr/>
          <p:nvPr/>
        </p:nvSpPr>
        <p:spPr>
          <a:xfrm>
            <a:off x="961472" y="2079811"/>
            <a:ext cx="2514601" cy="1"/>
          </a:xfrm>
          <a:prstGeom prst="lin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Presentation TitleGoes Here"/>
          <p:cNvSpPr txBox="1">
            <a:spLocks noGrp="1"/>
          </p:cNvSpPr>
          <p:nvPr>
            <p:ph type="title" hasCustomPrompt="1"/>
          </p:nvPr>
        </p:nvSpPr>
        <p:spPr>
          <a:xfrm>
            <a:off x="974724" y="2777046"/>
            <a:ext cx="10264776" cy="1843240"/>
          </a:xfrm>
          <a:prstGeom prst="rect">
            <a:avLst/>
          </a:prstGeom>
        </p:spPr>
        <p:txBody>
          <a:bodyPr anchor="t"/>
          <a:lstStyle>
            <a:lvl1pPr>
              <a:defRPr sz="5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Presentation TitleGoes Here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74724" y="4645761"/>
            <a:ext cx="10264776" cy="407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74724" y="5430411"/>
            <a:ext cx="10264776" cy="46310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Month XX, 20XX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lick to Edit Two Column Speaker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4440"/>
            <a:ext cx="9509761" cy="574782"/>
          </a:xfrm>
          <a:prstGeom prst="rect">
            <a:avLst/>
          </a:prstGeom>
        </p:spPr>
        <p:txBody>
          <a:bodyPr anchor="t"/>
          <a:lstStyle/>
          <a:p>
            <a:r>
              <a:t>Click to Edit Two Column Speaker Title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2854224" y="2046476"/>
            <a:ext cx="1746505" cy="17465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977631" y="4091187"/>
            <a:ext cx="349969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1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984246" y="4723045"/>
            <a:ext cx="3499690" cy="129844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15" name="Rectangle 8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1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Oval 12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9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7596493" y="2048255"/>
            <a:ext cx="1746505" cy="17465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706833" y="4090830"/>
            <a:ext cx="3525828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21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706833" y="4723045"/>
            <a:ext cx="3525828" cy="12984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22" name="Straight Connector 20"/>
          <p:cNvSpPr/>
          <p:nvPr/>
        </p:nvSpPr>
        <p:spPr>
          <a:xfrm>
            <a:off x="6094769" y="2070800"/>
            <a:ext cx="1232" cy="388620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lick to Edit Three Column Speaker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4440"/>
            <a:ext cx="9509761" cy="574782"/>
          </a:xfrm>
          <a:prstGeom prst="rect">
            <a:avLst/>
          </a:prstGeom>
        </p:spPr>
        <p:txBody>
          <a:bodyPr anchor="t"/>
          <a:lstStyle/>
          <a:p>
            <a:r>
              <a:t>Click to Edit Three Column Speaker Title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562202" y="2046476"/>
            <a:ext cx="1746505" cy="17465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063853" y="4091187"/>
            <a:ext cx="274320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33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69847" y="4733678"/>
            <a:ext cx="2743201" cy="129844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34" name="Rectangle 8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3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Oval 12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5222747" y="2048255"/>
            <a:ext cx="1746505" cy="17465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724398" y="4090830"/>
            <a:ext cx="274320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40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724398" y="4733678"/>
            <a:ext cx="2743201" cy="12984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41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8873355" y="2048255"/>
            <a:ext cx="1746505" cy="17465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375006" y="4091835"/>
            <a:ext cx="274320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4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8375006" y="4734683"/>
            <a:ext cx="2743201" cy="12984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44" name="Straight Connector 20"/>
          <p:cNvSpPr/>
          <p:nvPr/>
        </p:nvSpPr>
        <p:spPr>
          <a:xfrm flipH="1">
            <a:off x="4275907" y="2066544"/>
            <a:ext cx="1" cy="388620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5" name="Straight Connector 27"/>
          <p:cNvSpPr/>
          <p:nvPr/>
        </p:nvSpPr>
        <p:spPr>
          <a:xfrm>
            <a:off x="7916088" y="2066544"/>
            <a:ext cx="1" cy="388620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lick to Edit Four Column Speaker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48859" cy="576073"/>
          </a:xfrm>
          <a:prstGeom prst="rect">
            <a:avLst/>
          </a:prstGeom>
        </p:spPr>
        <p:txBody>
          <a:bodyPr anchor="t"/>
          <a:lstStyle/>
          <a:p>
            <a:r>
              <a:t>Click to Edit Four Column Speaker Title</a:t>
            </a:r>
          </a:p>
        </p:txBody>
      </p:sp>
      <p:sp>
        <p:nvSpPr>
          <p:cNvPr id="3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01267" y="2077227"/>
            <a:ext cx="1746505" cy="17465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1519" y="4091187"/>
            <a:ext cx="228600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5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31519" y="4733678"/>
            <a:ext cx="2286001" cy="12984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57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814571" y="2077227"/>
            <a:ext cx="1746505" cy="17465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547871" y="4091187"/>
            <a:ext cx="228600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59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546116" y="4733678"/>
            <a:ext cx="2286001" cy="12984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60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627876" y="2077227"/>
            <a:ext cx="1746505" cy="17465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1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354285" y="4091835"/>
            <a:ext cx="228600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6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359883" y="4733678"/>
            <a:ext cx="2286001" cy="12984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63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9441180" y="2077227"/>
            <a:ext cx="1746505" cy="17465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171431" y="4091835"/>
            <a:ext cx="2286001" cy="53633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First Name Last Name Title</a:t>
            </a:r>
          </a:p>
        </p:txBody>
      </p:sp>
      <p:sp>
        <p:nvSpPr>
          <p:cNvPr id="365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171431" y="4733678"/>
            <a:ext cx="2286001" cy="12984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Supporting text.</a:t>
            </a:r>
          </a:p>
        </p:txBody>
      </p:sp>
      <p:sp>
        <p:nvSpPr>
          <p:cNvPr id="366" name="Rectangle 4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Oval 13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0" name="Straight Connector 40"/>
          <p:cNvSpPr/>
          <p:nvPr/>
        </p:nvSpPr>
        <p:spPr>
          <a:xfrm flipH="1">
            <a:off x="3285711" y="2093730"/>
            <a:ext cx="1" cy="3842004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1" name="Straight Connector 36"/>
          <p:cNvSpPr/>
          <p:nvPr/>
        </p:nvSpPr>
        <p:spPr>
          <a:xfrm flipH="1">
            <a:off x="6095999" y="2093730"/>
            <a:ext cx="1" cy="3842004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2" name="Straight Connector 41"/>
          <p:cNvSpPr/>
          <p:nvPr/>
        </p:nvSpPr>
        <p:spPr>
          <a:xfrm>
            <a:off x="8915275" y="2093730"/>
            <a:ext cx="1" cy="3842004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lick to Edit Timeline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9509761" cy="592035"/>
          </a:xfrm>
          <a:prstGeom prst="rect">
            <a:avLst/>
          </a:prstGeom>
        </p:spPr>
        <p:txBody>
          <a:bodyPr anchor="t"/>
          <a:lstStyle/>
          <a:p>
            <a:r>
              <a:t>Click to Edit Timeline Title</a:t>
            </a:r>
          </a:p>
        </p:txBody>
      </p:sp>
      <p:sp>
        <p:nvSpPr>
          <p:cNvPr id="3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83" name="Group 41"/>
          <p:cNvGrpSpPr/>
          <p:nvPr/>
        </p:nvGrpSpPr>
        <p:grpSpPr>
          <a:xfrm>
            <a:off x="1258366" y="3529705"/>
            <a:ext cx="685801" cy="685801"/>
            <a:chOff x="0" y="0"/>
            <a:chExt cx="685800" cy="685800"/>
          </a:xfrm>
        </p:grpSpPr>
        <p:sp>
          <p:nvSpPr>
            <p:cNvPr id="381" name="Oval 40"/>
            <p:cNvSpPr/>
            <p:nvPr/>
          </p:nvSpPr>
          <p:spPr>
            <a:xfrm>
              <a:off x="0" y="0"/>
              <a:ext cx="685800" cy="6858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382" name="Oval 15"/>
            <p:cNvSpPr/>
            <p:nvPr/>
          </p:nvSpPr>
          <p:spPr>
            <a:xfrm>
              <a:off x="45720" y="48159"/>
              <a:ext cx="594361" cy="59436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325263" y="3771898"/>
            <a:ext cx="570648" cy="33019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38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730712" y="4365809"/>
            <a:ext cx="1604470" cy="130062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</a:lstStyle>
          <a:p>
            <a:r>
              <a:t>Click to edit text</a:t>
            </a:r>
          </a:p>
        </p:txBody>
      </p:sp>
      <p:grpSp>
        <p:nvGrpSpPr>
          <p:cNvPr id="388" name="Group 50"/>
          <p:cNvGrpSpPr/>
          <p:nvPr/>
        </p:nvGrpSpPr>
        <p:grpSpPr>
          <a:xfrm>
            <a:off x="3188441" y="3529705"/>
            <a:ext cx="685801" cy="685801"/>
            <a:chOff x="0" y="0"/>
            <a:chExt cx="685800" cy="685800"/>
          </a:xfrm>
        </p:grpSpPr>
        <p:sp>
          <p:nvSpPr>
            <p:cNvPr id="386" name="Oval 51"/>
            <p:cNvSpPr/>
            <p:nvPr/>
          </p:nvSpPr>
          <p:spPr>
            <a:xfrm>
              <a:off x="0" y="0"/>
              <a:ext cx="685800" cy="6858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387" name="Oval 52"/>
            <p:cNvSpPr/>
            <p:nvPr/>
          </p:nvSpPr>
          <p:spPr>
            <a:xfrm>
              <a:off x="45720" y="48159"/>
              <a:ext cx="594360" cy="59436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89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231625" y="3771898"/>
            <a:ext cx="570648" cy="33019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39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53495" y="2121407"/>
            <a:ext cx="1543494" cy="122094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400"/>
            </a:lvl1pPr>
          </a:lstStyle>
          <a:p>
            <a:r>
              <a:t>Click to edit column text</a:t>
            </a:r>
          </a:p>
        </p:txBody>
      </p:sp>
      <p:grpSp>
        <p:nvGrpSpPr>
          <p:cNvPr id="393" name="Group 54"/>
          <p:cNvGrpSpPr/>
          <p:nvPr/>
        </p:nvGrpSpPr>
        <p:grpSpPr>
          <a:xfrm>
            <a:off x="5118515" y="3529705"/>
            <a:ext cx="685801" cy="685801"/>
            <a:chOff x="0" y="0"/>
            <a:chExt cx="685800" cy="685800"/>
          </a:xfrm>
        </p:grpSpPr>
        <p:sp>
          <p:nvSpPr>
            <p:cNvPr id="391" name="Oval 55"/>
            <p:cNvSpPr/>
            <p:nvPr/>
          </p:nvSpPr>
          <p:spPr>
            <a:xfrm>
              <a:off x="0" y="0"/>
              <a:ext cx="685800" cy="6858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392" name="Oval 56"/>
            <p:cNvSpPr/>
            <p:nvPr/>
          </p:nvSpPr>
          <p:spPr>
            <a:xfrm>
              <a:off x="45720" y="48159"/>
              <a:ext cx="594360" cy="59436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9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5184857" y="3771898"/>
            <a:ext cx="570648" cy="33019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39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584149" y="4365809"/>
            <a:ext cx="1604470" cy="130061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</a:lstStyle>
          <a:p>
            <a:r>
              <a:t>Click to edit text</a:t>
            </a:r>
          </a:p>
        </p:txBody>
      </p:sp>
      <p:grpSp>
        <p:nvGrpSpPr>
          <p:cNvPr id="398" name="Group 58"/>
          <p:cNvGrpSpPr/>
          <p:nvPr/>
        </p:nvGrpSpPr>
        <p:grpSpPr>
          <a:xfrm>
            <a:off x="7048590" y="3529705"/>
            <a:ext cx="685801" cy="685801"/>
            <a:chOff x="0" y="0"/>
            <a:chExt cx="685800" cy="685800"/>
          </a:xfrm>
        </p:grpSpPr>
        <p:sp>
          <p:nvSpPr>
            <p:cNvPr id="396" name="Oval 59"/>
            <p:cNvSpPr/>
            <p:nvPr/>
          </p:nvSpPr>
          <p:spPr>
            <a:xfrm>
              <a:off x="0" y="0"/>
              <a:ext cx="685800" cy="6858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397" name="Oval 60"/>
            <p:cNvSpPr/>
            <p:nvPr/>
          </p:nvSpPr>
          <p:spPr>
            <a:xfrm>
              <a:off x="45720" y="48159"/>
              <a:ext cx="594360" cy="59436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399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7106169" y="3771898"/>
            <a:ext cx="570648" cy="33019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400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7511932" y="2118381"/>
            <a:ext cx="1543494" cy="122094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400"/>
            </a:lvl1pPr>
          </a:lstStyle>
          <a:p>
            <a:r>
              <a:t>Click to edit column text</a:t>
            </a:r>
          </a:p>
        </p:txBody>
      </p:sp>
      <p:grpSp>
        <p:nvGrpSpPr>
          <p:cNvPr id="403" name="Group 46"/>
          <p:cNvGrpSpPr/>
          <p:nvPr/>
        </p:nvGrpSpPr>
        <p:grpSpPr>
          <a:xfrm>
            <a:off x="8978665" y="3532144"/>
            <a:ext cx="685801" cy="685801"/>
            <a:chOff x="0" y="0"/>
            <a:chExt cx="685800" cy="685800"/>
          </a:xfrm>
        </p:grpSpPr>
        <p:sp>
          <p:nvSpPr>
            <p:cNvPr id="401" name="Oval 47"/>
            <p:cNvSpPr/>
            <p:nvPr/>
          </p:nvSpPr>
          <p:spPr>
            <a:xfrm>
              <a:off x="0" y="0"/>
              <a:ext cx="685800" cy="685800"/>
            </a:xfrm>
            <a:prstGeom prst="ellipse">
              <a:avLst/>
            </a:prstGeom>
            <a:solidFill>
              <a:schemeClr val="accent6">
                <a:lumOff val="6274"/>
              </a:schemeClr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402" name="Oval 48"/>
            <p:cNvSpPr/>
            <p:nvPr/>
          </p:nvSpPr>
          <p:spPr>
            <a:xfrm>
              <a:off x="45720" y="48159"/>
              <a:ext cx="594360" cy="59436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404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045563" y="3774337"/>
            <a:ext cx="570648" cy="33019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XXXX</a:t>
            </a:r>
          </a:p>
        </p:txBody>
      </p:sp>
      <p:sp>
        <p:nvSpPr>
          <p:cNvPr id="405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9445822" y="4368698"/>
            <a:ext cx="1604470" cy="130060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</a:lstStyle>
          <a:p>
            <a:r>
              <a:t>Click to edit text</a:t>
            </a:r>
          </a:p>
        </p:txBody>
      </p:sp>
      <p:sp>
        <p:nvSpPr>
          <p:cNvPr id="406" name="Straight Connector 8"/>
          <p:cNvSpPr/>
          <p:nvPr/>
        </p:nvSpPr>
        <p:spPr>
          <a:xfrm flipH="1" flipV="1">
            <a:off x="-1" y="3875044"/>
            <a:ext cx="12192001" cy="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7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13" name="Group 3"/>
          <p:cNvGrpSpPr/>
          <p:nvPr/>
        </p:nvGrpSpPr>
        <p:grpSpPr>
          <a:xfrm>
            <a:off x="1570961" y="4245600"/>
            <a:ext cx="73153" cy="281817"/>
            <a:chOff x="0" y="0"/>
            <a:chExt cx="73152" cy="281816"/>
          </a:xfrm>
        </p:grpSpPr>
        <p:sp>
          <p:nvSpPr>
            <p:cNvPr id="411" name="Straight Connector 64"/>
            <p:cNvSpPr/>
            <p:nvPr/>
          </p:nvSpPr>
          <p:spPr>
            <a:xfrm flipH="1">
              <a:off x="36576" y="0"/>
              <a:ext cx="1" cy="274321"/>
            </a:xfrm>
            <a:prstGeom prst="line">
              <a:avLst/>
            </a:prstGeom>
            <a:noFill/>
            <a:ln w="22225" cap="rnd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2" name="Oval 1"/>
            <p:cNvSpPr/>
            <p:nvPr/>
          </p:nvSpPr>
          <p:spPr>
            <a:xfrm>
              <a:off x="-1" y="208664"/>
              <a:ext cx="73154" cy="7315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416" name="Group 4"/>
          <p:cNvGrpSpPr/>
          <p:nvPr/>
        </p:nvGrpSpPr>
        <p:grpSpPr>
          <a:xfrm>
            <a:off x="3494764" y="3217109"/>
            <a:ext cx="73153" cy="281817"/>
            <a:chOff x="0" y="0"/>
            <a:chExt cx="73152" cy="281816"/>
          </a:xfrm>
        </p:grpSpPr>
        <p:sp>
          <p:nvSpPr>
            <p:cNvPr id="414" name="Straight Connector 7"/>
            <p:cNvSpPr/>
            <p:nvPr/>
          </p:nvSpPr>
          <p:spPr>
            <a:xfrm flipV="1">
              <a:off x="37846" y="7496"/>
              <a:ext cx="1" cy="274321"/>
            </a:xfrm>
            <a:prstGeom prst="line">
              <a:avLst/>
            </a:prstGeom>
            <a:noFill/>
            <a:ln w="22225" cap="rnd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5" name="Oval 13"/>
            <p:cNvSpPr/>
            <p:nvPr/>
          </p:nvSpPr>
          <p:spPr>
            <a:xfrm rot="10800000">
              <a:off x="0" y="-1"/>
              <a:ext cx="73153" cy="73154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419" name="Group 14"/>
          <p:cNvGrpSpPr/>
          <p:nvPr/>
        </p:nvGrpSpPr>
        <p:grpSpPr>
          <a:xfrm>
            <a:off x="5424397" y="4239600"/>
            <a:ext cx="73153" cy="281817"/>
            <a:chOff x="0" y="0"/>
            <a:chExt cx="73152" cy="281816"/>
          </a:xfrm>
        </p:grpSpPr>
        <p:sp>
          <p:nvSpPr>
            <p:cNvPr id="417" name="Straight Connector 16"/>
            <p:cNvSpPr/>
            <p:nvPr/>
          </p:nvSpPr>
          <p:spPr>
            <a:xfrm flipH="1">
              <a:off x="36576" y="0"/>
              <a:ext cx="1" cy="274321"/>
            </a:xfrm>
            <a:prstGeom prst="line">
              <a:avLst/>
            </a:prstGeom>
            <a:noFill/>
            <a:ln w="22225" cap="rnd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8" name="Oval 17"/>
            <p:cNvSpPr/>
            <p:nvPr/>
          </p:nvSpPr>
          <p:spPr>
            <a:xfrm>
              <a:off x="-1" y="208664"/>
              <a:ext cx="73154" cy="7315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422" name="Group 18"/>
          <p:cNvGrpSpPr/>
          <p:nvPr/>
        </p:nvGrpSpPr>
        <p:grpSpPr>
          <a:xfrm>
            <a:off x="9286071" y="4243890"/>
            <a:ext cx="73153" cy="281817"/>
            <a:chOff x="0" y="0"/>
            <a:chExt cx="73152" cy="281816"/>
          </a:xfrm>
        </p:grpSpPr>
        <p:sp>
          <p:nvSpPr>
            <p:cNvPr id="420" name="Straight Connector 19"/>
            <p:cNvSpPr/>
            <p:nvPr/>
          </p:nvSpPr>
          <p:spPr>
            <a:xfrm flipH="1">
              <a:off x="36576" y="0"/>
              <a:ext cx="1" cy="274321"/>
            </a:xfrm>
            <a:prstGeom prst="line">
              <a:avLst/>
            </a:prstGeom>
            <a:noFill/>
            <a:ln w="22225" cap="rnd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Oval 20"/>
            <p:cNvSpPr/>
            <p:nvPr/>
          </p:nvSpPr>
          <p:spPr>
            <a:xfrm>
              <a:off x="-1" y="208664"/>
              <a:ext cx="73154" cy="7315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425" name="Group 33"/>
          <p:cNvGrpSpPr/>
          <p:nvPr/>
        </p:nvGrpSpPr>
        <p:grpSpPr>
          <a:xfrm>
            <a:off x="7353202" y="3220598"/>
            <a:ext cx="73153" cy="281817"/>
            <a:chOff x="0" y="0"/>
            <a:chExt cx="73152" cy="281816"/>
          </a:xfrm>
        </p:grpSpPr>
        <p:sp>
          <p:nvSpPr>
            <p:cNvPr id="423" name="Straight Connector 34"/>
            <p:cNvSpPr/>
            <p:nvPr/>
          </p:nvSpPr>
          <p:spPr>
            <a:xfrm flipV="1">
              <a:off x="37845" y="7496"/>
              <a:ext cx="1" cy="274321"/>
            </a:xfrm>
            <a:prstGeom prst="line">
              <a:avLst/>
            </a:prstGeom>
            <a:noFill/>
            <a:ln w="22225" cap="rnd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4" name="Oval 35"/>
            <p:cNvSpPr/>
            <p:nvPr/>
          </p:nvSpPr>
          <p:spPr>
            <a:xfrm rot="10800000">
              <a:off x="0" y="-1"/>
              <a:ext cx="73153" cy="73154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lick to Edit Two Column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10286996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Two Column Layout Title</a:t>
            </a:r>
          </a:p>
        </p:txBody>
      </p:sp>
      <p:sp>
        <p:nvSpPr>
          <p:cNvPr id="4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286998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31520" y="1834468"/>
            <a:ext cx="4902497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35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731517" y="2485187"/>
            <a:ext cx="4902489" cy="341585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3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6554930" y="1828725"/>
            <a:ext cx="4902498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37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6554940" y="2485187"/>
            <a:ext cx="4902489" cy="341585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38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3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Oval 10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Straight Connector 14"/>
          <p:cNvSpPr/>
          <p:nvPr/>
        </p:nvSpPr>
        <p:spPr>
          <a:xfrm flipH="1">
            <a:off x="6099047" y="1828725"/>
            <a:ext cx="1" cy="4038247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lick to Edit Three Column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10286998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Three Column Layout Title</a:t>
            </a:r>
          </a:p>
        </p:txBody>
      </p:sp>
      <p:sp>
        <p:nvSpPr>
          <p:cNvPr id="4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286998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31520" y="1834468"/>
            <a:ext cx="2951328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 second line</a:t>
            </a:r>
          </a:p>
        </p:txBody>
      </p:sp>
      <p:sp>
        <p:nvSpPr>
          <p:cNvPr id="45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1520" y="2485184"/>
            <a:ext cx="2944368" cy="341585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53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26864" y="1834468"/>
            <a:ext cx="2944369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 second line</a:t>
            </a:r>
          </a:p>
        </p:txBody>
      </p:sp>
      <p:sp>
        <p:nvSpPr>
          <p:cNvPr id="45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624989" y="2485187"/>
            <a:ext cx="2944368" cy="34158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55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8513064" y="1837944"/>
            <a:ext cx="2944369" cy="6166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 second line</a:t>
            </a:r>
          </a:p>
        </p:txBody>
      </p:sp>
      <p:sp>
        <p:nvSpPr>
          <p:cNvPr id="45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8513064" y="2485186"/>
            <a:ext cx="2944369" cy="341585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57" name="Rectangle 5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5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Oval 9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1" name="Straight Connector 2"/>
          <p:cNvSpPr/>
          <p:nvPr/>
        </p:nvSpPr>
        <p:spPr>
          <a:xfrm flipH="1">
            <a:off x="4142232" y="1834468"/>
            <a:ext cx="1" cy="4032504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2" name="Straight Connector 4"/>
          <p:cNvSpPr/>
          <p:nvPr/>
        </p:nvSpPr>
        <p:spPr>
          <a:xfrm flipH="1">
            <a:off x="8034697" y="1834468"/>
            <a:ext cx="1" cy="4032504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lick to Edit Four Column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25913" cy="576073"/>
          </a:xfrm>
          <a:prstGeom prst="rect">
            <a:avLst/>
          </a:prstGeom>
        </p:spPr>
        <p:txBody>
          <a:bodyPr anchor="t"/>
          <a:lstStyle/>
          <a:p>
            <a:r>
              <a:t>Click to Edit Four Column Layout Title</a:t>
            </a:r>
          </a:p>
        </p:txBody>
      </p:sp>
      <p:sp>
        <p:nvSpPr>
          <p:cNvPr id="4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2590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32350" y="1837944"/>
            <a:ext cx="2286001" cy="62179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7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2350" y="2485187"/>
            <a:ext cx="2286001" cy="334986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73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545377" y="1837944"/>
            <a:ext cx="2286001" cy="62179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7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546116" y="2485187"/>
            <a:ext cx="2286001" cy="334986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75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358404" y="1837944"/>
            <a:ext cx="2286001" cy="62179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7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359883" y="2485187"/>
            <a:ext cx="2286001" cy="334986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7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171431" y="1837944"/>
            <a:ext cx="2286001" cy="62179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78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9171431" y="2485187"/>
            <a:ext cx="2286001" cy="334986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479" name="Rectangle 5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8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Oval 9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3" name="Straight Connector 2"/>
          <p:cNvSpPr/>
          <p:nvPr/>
        </p:nvSpPr>
        <p:spPr>
          <a:xfrm flipH="1">
            <a:off x="6093821" y="1828726"/>
            <a:ext cx="1" cy="4032579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4" name="Straight Connector 4"/>
          <p:cNvSpPr/>
          <p:nvPr/>
        </p:nvSpPr>
        <p:spPr>
          <a:xfrm flipH="1">
            <a:off x="3291356" y="1837944"/>
            <a:ext cx="1" cy="4032579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5" name="Straight Connector 6"/>
          <p:cNvSpPr/>
          <p:nvPr/>
        </p:nvSpPr>
        <p:spPr>
          <a:xfrm flipH="1">
            <a:off x="8896288" y="1828726"/>
            <a:ext cx="1" cy="4032579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orizontal Rows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6272786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Title</a:t>
            </a:r>
          </a:p>
        </p:txBody>
      </p:sp>
      <p:sp>
        <p:nvSpPr>
          <p:cNvPr id="4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6274396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32349" y="1837944"/>
            <a:ext cx="6271954" cy="3411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9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2350" y="2186032"/>
            <a:ext cx="6271955" cy="8042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text</a:t>
            </a:r>
          </a:p>
        </p:txBody>
      </p:sp>
      <p:sp>
        <p:nvSpPr>
          <p:cNvPr id="496" name="Straight Connector 26"/>
          <p:cNvSpPr/>
          <p:nvPr/>
        </p:nvSpPr>
        <p:spPr>
          <a:xfrm>
            <a:off x="731519" y="3146611"/>
            <a:ext cx="6272785" cy="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32349" y="3327779"/>
            <a:ext cx="6271954" cy="3411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498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732350" y="3675867"/>
            <a:ext cx="6271955" cy="8042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text</a:t>
            </a:r>
          </a:p>
        </p:txBody>
      </p:sp>
      <p:sp>
        <p:nvSpPr>
          <p:cNvPr id="499" name="Straight Connector 30"/>
          <p:cNvSpPr/>
          <p:nvPr/>
        </p:nvSpPr>
        <p:spPr>
          <a:xfrm>
            <a:off x="731519" y="4636446"/>
            <a:ext cx="6272785" cy="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32349" y="4817614"/>
            <a:ext cx="6271954" cy="3411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501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32350" y="5165702"/>
            <a:ext cx="6271955" cy="8042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text</a:t>
            </a:r>
          </a:p>
        </p:txBody>
      </p:sp>
      <p:sp>
        <p:nvSpPr>
          <p:cNvPr id="502" name="Picture Placeholder 4"/>
          <p:cNvSpPr>
            <a:spLocks noGrp="1"/>
          </p:cNvSpPr>
          <p:nvPr>
            <p:ph type="pic" sz="half" idx="27"/>
          </p:nvPr>
        </p:nvSpPr>
        <p:spPr>
          <a:xfrm>
            <a:off x="7418831" y="2"/>
            <a:ext cx="4773169" cy="63312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3" name="Rectangle 1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Oval 3"/>
          <p:cNvSpPr/>
          <p:nvPr/>
        </p:nvSpPr>
        <p:spPr>
          <a:xfrm>
            <a:off x="11540911" y="6445163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48859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Title</a:t>
            </a:r>
          </a:p>
        </p:txBody>
      </p:sp>
      <p:sp>
        <p:nvSpPr>
          <p:cNvPr id="5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32349" y="1837944"/>
            <a:ext cx="4881646" cy="3411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5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2348" y="2186030"/>
            <a:ext cx="4882898" cy="13402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text</a:t>
            </a:r>
          </a:p>
        </p:txBody>
      </p:sp>
      <p:sp>
        <p:nvSpPr>
          <p:cNvPr id="51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6577586" y="1826854"/>
            <a:ext cx="4881646" cy="3411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518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577586" y="2174942"/>
            <a:ext cx="4882897" cy="13402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text</a:t>
            </a:r>
          </a:p>
        </p:txBody>
      </p:sp>
      <p:sp>
        <p:nvSpPr>
          <p:cNvPr id="51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31519" y="4213673"/>
            <a:ext cx="4881646" cy="3411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520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31518" y="4561759"/>
            <a:ext cx="4882898" cy="134416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text</a:t>
            </a:r>
          </a:p>
        </p:txBody>
      </p:sp>
      <p:sp>
        <p:nvSpPr>
          <p:cNvPr id="521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576756" y="4202584"/>
            <a:ext cx="4881646" cy="3411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column header</a:t>
            </a:r>
          </a:p>
        </p:txBody>
      </p:sp>
      <p:sp>
        <p:nvSpPr>
          <p:cNvPr id="52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576755" y="4550671"/>
            <a:ext cx="4882897" cy="134416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text</a:t>
            </a:r>
          </a:p>
        </p:txBody>
      </p:sp>
      <p:sp>
        <p:nvSpPr>
          <p:cNvPr id="523" name="Rectangle 5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2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7" name="Straight Connector 6"/>
          <p:cNvSpPr/>
          <p:nvPr/>
        </p:nvSpPr>
        <p:spPr>
          <a:xfrm>
            <a:off x="731520" y="3873827"/>
            <a:ext cx="10748859" cy="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8" name="Straight Connector 4"/>
          <p:cNvSpPr/>
          <p:nvPr/>
        </p:nvSpPr>
        <p:spPr>
          <a:xfrm flipH="1">
            <a:off x="6099047" y="1828725"/>
            <a:ext cx="1" cy="4038247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Column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lick to Edit Three Stats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48859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Three Stats Layout Title</a:t>
            </a:r>
          </a:p>
        </p:txBody>
      </p:sp>
      <p:sp>
        <p:nvSpPr>
          <p:cNvPr id="5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7" name="Picture Placeholder 50"/>
          <p:cNvSpPr>
            <a:spLocks noGrp="1"/>
          </p:cNvSpPr>
          <p:nvPr>
            <p:ph type="pic" sz="quarter" idx="21"/>
          </p:nvPr>
        </p:nvSpPr>
        <p:spPr>
          <a:xfrm>
            <a:off x="1749857" y="1851504"/>
            <a:ext cx="1371601" cy="1371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064058" y="3195316"/>
            <a:ext cx="2743201" cy="9144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5600" b="1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r>
              <a:t>Stat</a:t>
            </a:r>
          </a:p>
        </p:txBody>
      </p:sp>
      <p:sp>
        <p:nvSpPr>
          <p:cNvPr id="539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60703" y="4197096"/>
            <a:ext cx="2743201" cy="64008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800" b="1"/>
            </a:lvl1pPr>
          </a:lstStyle>
          <a:p>
            <a:r>
              <a:t>Supporting stat 
line two</a:t>
            </a:r>
          </a:p>
        </p:txBody>
      </p:sp>
      <p:sp>
        <p:nvSpPr>
          <p:cNvPr id="54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060703" y="4837176"/>
            <a:ext cx="2743201" cy="103261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541" name="Straight Connector 4"/>
          <p:cNvSpPr/>
          <p:nvPr/>
        </p:nvSpPr>
        <p:spPr>
          <a:xfrm flipH="1">
            <a:off x="4275907" y="2066544"/>
            <a:ext cx="1" cy="388620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2" name="Picture Placeholder 50"/>
          <p:cNvSpPr>
            <a:spLocks noGrp="1"/>
          </p:cNvSpPr>
          <p:nvPr>
            <p:ph type="pic" sz="quarter" idx="25"/>
          </p:nvPr>
        </p:nvSpPr>
        <p:spPr>
          <a:xfrm>
            <a:off x="5386683" y="1851504"/>
            <a:ext cx="1371601" cy="1371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3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700885" y="3195316"/>
            <a:ext cx="2743200" cy="9144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5600" b="1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r>
              <a:t>Stat</a:t>
            </a:r>
          </a:p>
        </p:txBody>
      </p:sp>
      <p:sp>
        <p:nvSpPr>
          <p:cNvPr id="54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697529" y="4197096"/>
            <a:ext cx="2743201" cy="64008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800" b="1"/>
            </a:lvl1pPr>
          </a:lstStyle>
          <a:p>
            <a:r>
              <a:t>Supporting stat 
line two</a:t>
            </a:r>
          </a:p>
        </p:txBody>
      </p:sp>
      <p:sp>
        <p:nvSpPr>
          <p:cNvPr id="54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697529" y="4837176"/>
            <a:ext cx="2743201" cy="103261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546" name="Straight Connector 14"/>
          <p:cNvSpPr/>
          <p:nvPr/>
        </p:nvSpPr>
        <p:spPr>
          <a:xfrm>
            <a:off x="7916088" y="2066544"/>
            <a:ext cx="1" cy="3886201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7" name="Rectangle 8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8" name="Picture Placeholder 50"/>
          <p:cNvSpPr>
            <a:spLocks noGrp="1"/>
          </p:cNvSpPr>
          <p:nvPr>
            <p:ph type="pic" sz="quarter" idx="29"/>
          </p:nvPr>
        </p:nvSpPr>
        <p:spPr>
          <a:xfrm>
            <a:off x="9100036" y="1851504"/>
            <a:ext cx="1371601" cy="1371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9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8414238" y="3195316"/>
            <a:ext cx="2743200" cy="9144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5600" b="1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r>
              <a:t>Stat</a:t>
            </a:r>
          </a:p>
        </p:txBody>
      </p:sp>
      <p:sp>
        <p:nvSpPr>
          <p:cNvPr id="550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8410882" y="4197096"/>
            <a:ext cx="2743201" cy="64008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800" b="1"/>
            </a:lvl1pPr>
          </a:lstStyle>
          <a:p>
            <a:r>
              <a:t>Supporting stat 
line two</a:t>
            </a:r>
          </a:p>
        </p:txBody>
      </p:sp>
      <p:sp>
        <p:nvSpPr>
          <p:cNvPr id="551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8410882" y="4837176"/>
            <a:ext cx="2743201" cy="103261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pic>
        <p:nvPicPr>
          <p:cNvPr id="55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Oval 12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B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2885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"/>
          <p:cNvSpPr/>
          <p:nvPr/>
        </p:nvSpPr>
        <p:spPr>
          <a:xfrm>
            <a:off x="0" y="313685"/>
            <a:ext cx="3463391" cy="100584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39" name="Rectangle 6"/>
          <p:cNvSpPr/>
          <p:nvPr/>
        </p:nvSpPr>
        <p:spPr>
          <a:xfrm>
            <a:off x="0" y="4620283"/>
            <a:ext cx="12192000" cy="22377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pic>
        <p:nvPicPr>
          <p:cNvPr id="4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6" y="443888"/>
            <a:ext cx="2509628" cy="74543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resentation Title Goes Here"/>
          <p:cNvSpPr txBox="1">
            <a:spLocks noGrp="1"/>
          </p:cNvSpPr>
          <p:nvPr>
            <p:ph type="title" hasCustomPrompt="1"/>
          </p:nvPr>
        </p:nvSpPr>
        <p:spPr>
          <a:xfrm>
            <a:off x="731519" y="4842345"/>
            <a:ext cx="10838690" cy="778168"/>
          </a:xfrm>
          <a:prstGeom prst="rect">
            <a:avLst/>
          </a:prstGeom>
        </p:spPr>
        <p:txBody>
          <a:bodyPr anchor="t"/>
          <a:lstStyle>
            <a:lvl1pPr>
              <a:defRPr sz="4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Presentation Title Goes Here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5704652"/>
            <a:ext cx="8769380" cy="407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500899" y="6237566"/>
            <a:ext cx="2069310" cy="463109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1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Month XX, 20XX</a:t>
            </a:r>
          </a:p>
        </p:txBody>
      </p:sp>
      <p:sp>
        <p:nvSpPr>
          <p:cNvPr id="44" name="Straight Connector 8"/>
          <p:cNvSpPr/>
          <p:nvPr/>
        </p:nvSpPr>
        <p:spPr>
          <a:xfrm>
            <a:off x="0" y="4607112"/>
            <a:ext cx="12192001" cy="1"/>
          </a:xfrm>
          <a:prstGeom prst="lin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lick to Edit Three Icon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48859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Three Icon Layout Title</a:t>
            </a:r>
          </a:p>
        </p:txBody>
      </p:sp>
      <p:sp>
        <p:nvSpPr>
          <p:cNvPr id="5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3" name="Oval 1"/>
          <p:cNvSpPr/>
          <p:nvPr/>
        </p:nvSpPr>
        <p:spPr>
          <a:xfrm>
            <a:off x="1664748" y="2011679"/>
            <a:ext cx="1742244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6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2032949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063853" y="3968532"/>
            <a:ext cx="2743201" cy="3505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Click to edit column header</a:t>
            </a:r>
          </a:p>
        </p:txBody>
      </p:sp>
      <p:sp>
        <p:nvSpPr>
          <p:cNvPr id="56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60703" y="4319044"/>
            <a:ext cx="274320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567" name="Straight Connector 4"/>
          <p:cNvSpPr/>
          <p:nvPr/>
        </p:nvSpPr>
        <p:spPr>
          <a:xfrm flipH="1">
            <a:off x="4275907" y="2066544"/>
            <a:ext cx="1" cy="3803977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Oval 17"/>
          <p:cNvSpPr/>
          <p:nvPr/>
        </p:nvSpPr>
        <p:spPr>
          <a:xfrm>
            <a:off x="5224879" y="2011679"/>
            <a:ext cx="1742243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69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5593079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727447" y="3963599"/>
            <a:ext cx="2743201" cy="3505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Click to edit column header</a:t>
            </a:r>
          </a:p>
        </p:txBody>
      </p:sp>
      <p:sp>
        <p:nvSpPr>
          <p:cNvPr id="571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728309" y="4314111"/>
            <a:ext cx="274320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572" name="Straight Connector 14"/>
          <p:cNvSpPr/>
          <p:nvPr/>
        </p:nvSpPr>
        <p:spPr>
          <a:xfrm>
            <a:off x="7916088" y="2066544"/>
            <a:ext cx="1" cy="3803977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3" name="Oval 13"/>
          <p:cNvSpPr/>
          <p:nvPr/>
        </p:nvSpPr>
        <p:spPr>
          <a:xfrm>
            <a:off x="8796517" y="2009643"/>
            <a:ext cx="1742243" cy="1746505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74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9164718" y="2379975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366759" y="3963599"/>
            <a:ext cx="2743201" cy="3505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Click to edit column header</a:t>
            </a:r>
          </a:p>
        </p:txBody>
      </p:sp>
      <p:sp>
        <p:nvSpPr>
          <p:cNvPr id="57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8368489" y="4314111"/>
            <a:ext cx="274320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577" name="Rectangle 8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7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Oval 12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lick to Edit Four Icon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48859" cy="576073"/>
          </a:xfrm>
          <a:prstGeom prst="rect">
            <a:avLst/>
          </a:prstGeom>
        </p:spPr>
        <p:txBody>
          <a:bodyPr anchor="t"/>
          <a:lstStyle/>
          <a:p>
            <a:r>
              <a:t>Click to Edit Four Icon Layout Title</a:t>
            </a:r>
          </a:p>
        </p:txBody>
      </p:sp>
      <p:sp>
        <p:nvSpPr>
          <p:cNvPr id="5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9" name="Oval 24"/>
          <p:cNvSpPr/>
          <p:nvPr/>
        </p:nvSpPr>
        <p:spPr>
          <a:xfrm>
            <a:off x="1004228" y="2011679"/>
            <a:ext cx="1742244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9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372429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1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2656" y="3968532"/>
            <a:ext cx="2286001" cy="3505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Click to edit header</a:t>
            </a:r>
          </a:p>
        </p:txBody>
      </p:sp>
      <p:sp>
        <p:nvSpPr>
          <p:cNvPr id="592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29506" y="4319044"/>
            <a:ext cx="228600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593" name="Straight Connector 5"/>
          <p:cNvSpPr/>
          <p:nvPr/>
        </p:nvSpPr>
        <p:spPr>
          <a:xfrm flipH="1">
            <a:off x="3291356" y="2133600"/>
            <a:ext cx="1" cy="373692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4" name="Oval 26"/>
          <p:cNvSpPr/>
          <p:nvPr/>
        </p:nvSpPr>
        <p:spPr>
          <a:xfrm>
            <a:off x="3817995" y="2011679"/>
            <a:ext cx="1742244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95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186197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547143" y="3968532"/>
            <a:ext cx="2286001" cy="3505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Click to edit header</a:t>
            </a:r>
          </a:p>
        </p:txBody>
      </p:sp>
      <p:sp>
        <p:nvSpPr>
          <p:cNvPr id="59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543994" y="4319044"/>
            <a:ext cx="228600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598" name="Straight Connector 3"/>
          <p:cNvSpPr/>
          <p:nvPr/>
        </p:nvSpPr>
        <p:spPr>
          <a:xfrm flipH="1">
            <a:off x="6093821" y="2124382"/>
            <a:ext cx="2" cy="373692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9" name="Oval 28"/>
          <p:cNvSpPr/>
          <p:nvPr/>
        </p:nvSpPr>
        <p:spPr>
          <a:xfrm>
            <a:off x="6631762" y="2011679"/>
            <a:ext cx="1742243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00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999964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1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361631" y="3968532"/>
            <a:ext cx="2286001" cy="3505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Click to edit header</a:t>
            </a:r>
          </a:p>
        </p:txBody>
      </p:sp>
      <p:sp>
        <p:nvSpPr>
          <p:cNvPr id="60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358482" y="4319044"/>
            <a:ext cx="228600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03" name="Straight Connector 6"/>
          <p:cNvSpPr/>
          <p:nvPr/>
        </p:nvSpPr>
        <p:spPr>
          <a:xfrm>
            <a:off x="8896288" y="2124382"/>
            <a:ext cx="1" cy="373692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4" name="Oval 30"/>
          <p:cNvSpPr/>
          <p:nvPr/>
        </p:nvSpPr>
        <p:spPr>
          <a:xfrm>
            <a:off x="9443311" y="2011679"/>
            <a:ext cx="1742243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0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9811511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6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176121" y="3968532"/>
            <a:ext cx="2286001" cy="3505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 b="1"/>
            </a:lvl1pPr>
          </a:lstStyle>
          <a:p>
            <a:r>
              <a:t>Click to edit header</a:t>
            </a:r>
          </a:p>
        </p:txBody>
      </p:sp>
      <p:sp>
        <p:nvSpPr>
          <p:cNvPr id="607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172971" y="4319044"/>
            <a:ext cx="228600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08" name="Rectangle 4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0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Oval 13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v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lick to Edit Five Icon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48859" cy="576073"/>
          </a:xfrm>
          <a:prstGeom prst="rect">
            <a:avLst/>
          </a:prstGeom>
        </p:spPr>
        <p:txBody>
          <a:bodyPr anchor="t"/>
          <a:lstStyle/>
          <a:p>
            <a:r>
              <a:t>Click to Edit Five Icon Layout Title</a:t>
            </a:r>
          </a:p>
        </p:txBody>
      </p:sp>
      <p:sp>
        <p:nvSpPr>
          <p:cNvPr id="6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0" name="Oval 7"/>
          <p:cNvSpPr/>
          <p:nvPr/>
        </p:nvSpPr>
        <p:spPr>
          <a:xfrm>
            <a:off x="731519" y="2011679"/>
            <a:ext cx="1742244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99720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2655" y="3951806"/>
            <a:ext cx="1737362" cy="347655"/>
          </a:xfrm>
          <a:prstGeom prst="rect">
            <a:avLst/>
          </a:prstGeom>
        </p:spPr>
        <p:txBody>
          <a:bodyPr/>
          <a:lstStyle>
            <a:lvl1pPr marL="0" indent="0" algn="ctr" defTabSz="841247">
              <a:spcBef>
                <a:spcPts val="0"/>
              </a:spcBef>
              <a:buSzTx/>
              <a:buFontTx/>
              <a:buNone/>
              <a:defRPr sz="1472" b="1"/>
            </a:lvl1pPr>
          </a:lstStyle>
          <a:p>
            <a:r>
              <a:t>Click to edit header</a:t>
            </a:r>
          </a:p>
        </p:txBody>
      </p:sp>
      <p:sp>
        <p:nvSpPr>
          <p:cNvPr id="623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29505" y="4302317"/>
            <a:ext cx="1737362" cy="15987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24" name="Straight Connector 24"/>
          <p:cNvSpPr/>
          <p:nvPr/>
        </p:nvSpPr>
        <p:spPr>
          <a:xfrm flipH="1">
            <a:off x="2739059" y="2126484"/>
            <a:ext cx="1" cy="3744038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5" name="Oval 10"/>
          <p:cNvSpPr/>
          <p:nvPr/>
        </p:nvSpPr>
        <p:spPr>
          <a:xfrm>
            <a:off x="2988702" y="2011679"/>
            <a:ext cx="1742243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2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356902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2949470" y="3951806"/>
            <a:ext cx="1737361" cy="350513"/>
          </a:xfrm>
          <a:prstGeom prst="rect">
            <a:avLst/>
          </a:prstGeom>
        </p:spPr>
        <p:txBody>
          <a:bodyPr/>
          <a:lstStyle>
            <a:lvl1pPr marL="0" indent="0" algn="ctr" defTabSz="841247">
              <a:spcBef>
                <a:spcPts val="0"/>
              </a:spcBef>
              <a:buSzTx/>
              <a:buFontTx/>
              <a:buNone/>
              <a:defRPr sz="1472" b="1"/>
            </a:lvl1pPr>
          </a:lstStyle>
          <a:p>
            <a:r>
              <a:t>Click to edit header</a:t>
            </a:r>
          </a:p>
        </p:txBody>
      </p:sp>
      <p:sp>
        <p:nvSpPr>
          <p:cNvPr id="628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946320" y="4302317"/>
            <a:ext cx="1737361" cy="15987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29" name="Straight Connector 6"/>
          <p:cNvSpPr/>
          <p:nvPr/>
        </p:nvSpPr>
        <p:spPr>
          <a:xfrm flipH="1">
            <a:off x="4981119" y="2126484"/>
            <a:ext cx="1" cy="3744038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0" name="Oval 13"/>
          <p:cNvSpPr/>
          <p:nvPr/>
        </p:nvSpPr>
        <p:spPr>
          <a:xfrm>
            <a:off x="5225184" y="2011679"/>
            <a:ext cx="1742243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31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5593386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248042" y="3951806"/>
            <a:ext cx="1737361" cy="350513"/>
          </a:xfrm>
          <a:prstGeom prst="rect">
            <a:avLst/>
          </a:prstGeom>
        </p:spPr>
        <p:txBody>
          <a:bodyPr/>
          <a:lstStyle>
            <a:lvl1pPr marL="0" indent="0" algn="ctr" defTabSz="841247">
              <a:spcBef>
                <a:spcPts val="0"/>
              </a:spcBef>
              <a:buSzTx/>
              <a:buFontTx/>
              <a:buNone/>
              <a:defRPr sz="1472" b="1"/>
            </a:lvl1pPr>
          </a:lstStyle>
          <a:p>
            <a:r>
              <a:t>Click to edit header</a:t>
            </a:r>
          </a:p>
        </p:txBody>
      </p:sp>
      <p:sp>
        <p:nvSpPr>
          <p:cNvPr id="63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5244891" y="4302317"/>
            <a:ext cx="1737361" cy="15987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34" name="Straight Connector 25"/>
          <p:cNvSpPr/>
          <p:nvPr/>
        </p:nvSpPr>
        <p:spPr>
          <a:xfrm>
            <a:off x="7223180" y="2126484"/>
            <a:ext cx="1" cy="3744038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5" name="Oval 16"/>
          <p:cNvSpPr/>
          <p:nvPr/>
        </p:nvSpPr>
        <p:spPr>
          <a:xfrm>
            <a:off x="7464108" y="2011679"/>
            <a:ext cx="1742243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3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7832310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467258" y="3965674"/>
            <a:ext cx="1737361" cy="350513"/>
          </a:xfrm>
          <a:prstGeom prst="rect">
            <a:avLst/>
          </a:prstGeom>
        </p:spPr>
        <p:txBody>
          <a:bodyPr/>
          <a:lstStyle>
            <a:lvl1pPr marL="0" indent="0" algn="ctr" defTabSz="841247">
              <a:spcBef>
                <a:spcPts val="0"/>
              </a:spcBef>
              <a:buSzTx/>
              <a:buFontTx/>
              <a:buNone/>
              <a:defRPr sz="1472" b="1"/>
            </a:lvl1pPr>
          </a:lstStyle>
          <a:p>
            <a:r>
              <a:t>Click to edit header</a:t>
            </a:r>
          </a:p>
        </p:txBody>
      </p:sp>
      <p:sp>
        <p:nvSpPr>
          <p:cNvPr id="638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7464108" y="4316186"/>
            <a:ext cx="1737361" cy="159872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39" name="Straight Connector 27"/>
          <p:cNvSpPr/>
          <p:nvPr/>
        </p:nvSpPr>
        <p:spPr>
          <a:xfrm>
            <a:off x="9465240" y="2126484"/>
            <a:ext cx="1" cy="3744038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0" name="Oval 21"/>
          <p:cNvSpPr/>
          <p:nvPr/>
        </p:nvSpPr>
        <p:spPr>
          <a:xfrm>
            <a:off x="9722242" y="2011679"/>
            <a:ext cx="1742244" cy="1742243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6">
                <a:lumOff val="6274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41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10090443" y="2379881"/>
            <a:ext cx="1005841" cy="1005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2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9725134" y="3951806"/>
            <a:ext cx="1737361" cy="350513"/>
          </a:xfrm>
          <a:prstGeom prst="rect">
            <a:avLst/>
          </a:prstGeom>
        </p:spPr>
        <p:txBody>
          <a:bodyPr/>
          <a:lstStyle>
            <a:lvl1pPr marL="0" indent="0" algn="ctr" defTabSz="841247">
              <a:spcBef>
                <a:spcPts val="0"/>
              </a:spcBef>
              <a:buSzTx/>
              <a:buFontTx/>
              <a:buNone/>
              <a:defRPr sz="1472" b="1"/>
            </a:lvl1pPr>
          </a:lstStyle>
          <a:p>
            <a:r>
              <a:t>Click to edit header</a:t>
            </a:r>
          </a:p>
        </p:txBody>
      </p:sp>
      <p:sp>
        <p:nvSpPr>
          <p:cNvPr id="643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9721984" y="4302317"/>
            <a:ext cx="1737361" cy="15987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44" name="Rectangle 4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45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Oval 17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hree Column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Click to Edit Three Column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10719725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Three Column Layout Title</a:t>
            </a:r>
          </a:p>
        </p:txBody>
      </p:sp>
      <p:sp>
        <p:nvSpPr>
          <p:cNvPr id="6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1972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31520" y="1837944"/>
            <a:ext cx="2953513" cy="1787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1520" y="3826898"/>
            <a:ext cx="2951328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1"/>
            </a:lvl1pPr>
          </a:lstStyle>
          <a:p>
            <a:r>
              <a:t>Click to edit column header second line</a:t>
            </a:r>
          </a:p>
        </p:txBody>
      </p:sp>
      <p:sp>
        <p:nvSpPr>
          <p:cNvPr id="65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31520" y="4430181"/>
            <a:ext cx="2944368" cy="142713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59" name="Straight Connector 2"/>
          <p:cNvSpPr/>
          <p:nvPr/>
        </p:nvSpPr>
        <p:spPr>
          <a:xfrm flipH="1">
            <a:off x="4146310" y="1834468"/>
            <a:ext cx="1" cy="409651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0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620336" y="1837944"/>
            <a:ext cx="2951328" cy="1787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826898"/>
            <a:ext cx="2944369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1"/>
            </a:lvl1pPr>
          </a:lstStyle>
          <a:p>
            <a:r>
              <a:t>Click to edit column header second line</a:t>
            </a:r>
          </a:p>
        </p:txBody>
      </p:sp>
      <p:sp>
        <p:nvSpPr>
          <p:cNvPr id="66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624989" y="4430183"/>
            <a:ext cx="2944368" cy="142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63" name="Straight Connector 4"/>
          <p:cNvSpPr/>
          <p:nvPr/>
        </p:nvSpPr>
        <p:spPr>
          <a:xfrm flipH="1">
            <a:off x="8034697" y="1834468"/>
            <a:ext cx="1" cy="409651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4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8497731" y="1837944"/>
            <a:ext cx="2953513" cy="1787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513064" y="3830375"/>
            <a:ext cx="2944369" cy="6166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1"/>
            </a:lvl1pPr>
          </a:lstStyle>
          <a:p>
            <a:r>
              <a:t>Click to edit column header second line</a:t>
            </a:r>
          </a:p>
        </p:txBody>
      </p:sp>
      <p:sp>
        <p:nvSpPr>
          <p:cNvPr id="66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8513064" y="4430183"/>
            <a:ext cx="2944369" cy="142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67" name="Rectangle 5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6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Oval 9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 Column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Click to Edit Four Photo Layout Title"/>
          <p:cNvSpPr txBox="1">
            <a:spLocks noGrp="1"/>
          </p:cNvSpPr>
          <p:nvPr>
            <p:ph type="title" hasCustomPrompt="1"/>
          </p:nvPr>
        </p:nvSpPr>
        <p:spPr>
          <a:xfrm>
            <a:off x="731520" y="548640"/>
            <a:ext cx="10748859" cy="576073"/>
          </a:xfrm>
          <a:prstGeom prst="rect">
            <a:avLst/>
          </a:prstGeom>
        </p:spPr>
        <p:txBody>
          <a:bodyPr anchor="t"/>
          <a:lstStyle/>
          <a:p>
            <a:r>
              <a:t>Click to Edit Four Photo Layout Title</a:t>
            </a:r>
          </a:p>
        </p:txBody>
      </p:sp>
      <p:sp>
        <p:nvSpPr>
          <p:cNvPr id="6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9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31519" y="1837944"/>
            <a:ext cx="2286001" cy="159105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31520" y="3614911"/>
            <a:ext cx="2299206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1"/>
            </a:lvl1pPr>
          </a:lstStyle>
          <a:p>
            <a:r>
              <a:t>Click to edit column header</a:t>
            </a:r>
          </a:p>
        </p:txBody>
      </p:sp>
      <p:sp>
        <p:nvSpPr>
          <p:cNvPr id="681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31519" y="4208569"/>
            <a:ext cx="2293785" cy="170443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82" name="Straight Connector 40"/>
          <p:cNvSpPr/>
          <p:nvPr/>
        </p:nvSpPr>
        <p:spPr>
          <a:xfrm flipH="1">
            <a:off x="3285711" y="1850512"/>
            <a:ext cx="1" cy="409651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544823" y="1837944"/>
            <a:ext cx="2286001" cy="159105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553905" y="3629797"/>
            <a:ext cx="2299205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1"/>
            </a:lvl1pPr>
          </a:lstStyle>
          <a:p>
            <a:r>
              <a:t>Click to edit column header</a:t>
            </a:r>
          </a:p>
        </p:txBody>
      </p:sp>
      <p:sp>
        <p:nvSpPr>
          <p:cNvPr id="68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553903" y="4223456"/>
            <a:ext cx="2293785" cy="170443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86" name="Straight Connector 36"/>
          <p:cNvSpPr/>
          <p:nvPr/>
        </p:nvSpPr>
        <p:spPr>
          <a:xfrm flipH="1">
            <a:off x="6100493" y="1850512"/>
            <a:ext cx="1" cy="409651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7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6358128" y="1850512"/>
            <a:ext cx="2286001" cy="15910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8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347881" y="3629797"/>
            <a:ext cx="2299205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1"/>
            </a:lvl1pPr>
          </a:lstStyle>
          <a:p>
            <a:r>
              <a:t>Click to edit column header</a:t>
            </a:r>
          </a:p>
        </p:txBody>
      </p:sp>
      <p:sp>
        <p:nvSpPr>
          <p:cNvPr id="689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347879" y="4223456"/>
            <a:ext cx="2293785" cy="170443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90" name="Straight Connector 41"/>
          <p:cNvSpPr/>
          <p:nvPr/>
        </p:nvSpPr>
        <p:spPr>
          <a:xfrm flipH="1">
            <a:off x="8915275" y="1850512"/>
            <a:ext cx="1" cy="4096513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1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9171431" y="1850512"/>
            <a:ext cx="2286001" cy="15910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157561" y="3629797"/>
            <a:ext cx="2299205" cy="6258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1"/>
            </a:lvl1pPr>
          </a:lstStyle>
          <a:p>
            <a:r>
              <a:t>Click to edit column header</a:t>
            </a:r>
          </a:p>
        </p:txBody>
      </p:sp>
      <p:sp>
        <p:nvSpPr>
          <p:cNvPr id="693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157561" y="4223456"/>
            <a:ext cx="2293784" cy="170443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column text</a:t>
            </a:r>
          </a:p>
        </p:txBody>
      </p:sp>
      <p:sp>
        <p:nvSpPr>
          <p:cNvPr id="694" name="Rectangle 4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9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Oval 13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6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Line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6272786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Title</a:t>
            </a:r>
          </a:p>
        </p:txBody>
      </p:sp>
      <p:sp>
        <p:nvSpPr>
          <p:cNvPr id="70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6278881" cy="3626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6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31519" y="1791761"/>
            <a:ext cx="6272784" cy="384703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Intro copy to go here.
Bullet item one
Bullet item two
Sub item one
Sub item two
Bullet item three</a:t>
            </a:r>
          </a:p>
        </p:txBody>
      </p:sp>
      <p:sp>
        <p:nvSpPr>
          <p:cNvPr id="707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7418831" y="2"/>
            <a:ext cx="4773169" cy="63367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8" name="Rectangle 4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0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Line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Click to Edit Title with Bullets and Photo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6278881" cy="1051561"/>
          </a:xfrm>
          <a:prstGeom prst="rect">
            <a:avLst/>
          </a:prstGeom>
        </p:spPr>
        <p:txBody>
          <a:bodyPr anchor="t"/>
          <a:lstStyle/>
          <a:p>
            <a:r>
              <a:t>Click to Edit Title with Bullets and Photo</a:t>
            </a:r>
          </a:p>
        </p:txBody>
      </p:sp>
      <p:sp>
        <p:nvSpPr>
          <p:cNvPr id="7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600200"/>
            <a:ext cx="6278881" cy="3626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0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31519" y="2248962"/>
            <a:ext cx="6272784" cy="380388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Intro copy to go here.
Bullet item one
Bullet item two
Sub item one
Sub item two
Bullet item three</a:t>
            </a:r>
          </a:p>
        </p:txBody>
      </p:sp>
      <p:sp>
        <p:nvSpPr>
          <p:cNvPr id="721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7418831" y="2"/>
            <a:ext cx="4773169" cy="63312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2" name="Rectangle 8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23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Oval 15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Line Title with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52253"/>
            <a:ext cx="8595361" cy="576073"/>
          </a:xfrm>
          <a:prstGeom prst="rect">
            <a:avLst/>
          </a:prstGeom>
        </p:spPr>
        <p:txBody>
          <a:bodyPr anchor="t"/>
          <a:lstStyle/>
          <a:p>
            <a:r>
              <a:t>Click to Edit Title</a:t>
            </a:r>
          </a:p>
        </p:txBody>
      </p:sp>
      <p:sp>
        <p:nvSpPr>
          <p:cNvPr id="7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6278881" cy="3626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4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31519" y="1791761"/>
            <a:ext cx="6272784" cy="42529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Intro copy to go here.
Bullet item one
Bullet item two
Sub item one
Sub item two
Bullet item three</a:t>
            </a:r>
          </a:p>
        </p:txBody>
      </p:sp>
      <p:sp>
        <p:nvSpPr>
          <p:cNvPr id="735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7322819" y="1577339"/>
            <a:ext cx="41148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6" name="Oval 4"/>
          <p:cNvSpPr/>
          <p:nvPr/>
        </p:nvSpPr>
        <p:spPr>
          <a:xfrm>
            <a:off x="7185659" y="1440179"/>
            <a:ext cx="4389121" cy="4389122"/>
          </a:xfrm>
          <a:prstGeom prst="ellipse">
            <a:avLst/>
          </a:prstGeom>
          <a:ln w="22225" cap="rnd">
            <a:solidFill>
              <a:schemeClr val="accent1"/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>
                <a:noFill/>
              </a:defRPr>
            </a:pPr>
            <a:endParaRPr/>
          </a:p>
        </p:txBody>
      </p:sp>
      <p:sp>
        <p:nvSpPr>
          <p:cNvPr id="737" name="Rectangle 10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3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Oval 15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Line Title with 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Click to Edit Title with Bullets and Photo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6278881" cy="1051561"/>
          </a:xfrm>
          <a:prstGeom prst="rect">
            <a:avLst/>
          </a:prstGeom>
        </p:spPr>
        <p:txBody>
          <a:bodyPr anchor="t"/>
          <a:lstStyle/>
          <a:p>
            <a:r>
              <a:t>Click to Edit Title with Bullets and Photo</a:t>
            </a:r>
          </a:p>
        </p:txBody>
      </p:sp>
      <p:sp>
        <p:nvSpPr>
          <p:cNvPr id="7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600200"/>
            <a:ext cx="6278881" cy="3626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9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31519" y="2248962"/>
            <a:ext cx="6272784" cy="380388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Intro copy to go here.
Bullet item one
Bullet item two
Sub item one
Sub item two
Bullet item three</a:t>
            </a:r>
          </a:p>
        </p:txBody>
      </p:sp>
      <p:sp>
        <p:nvSpPr>
          <p:cNvPr id="750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7322819" y="1577339"/>
            <a:ext cx="4114801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1" name="Oval 6"/>
          <p:cNvSpPr/>
          <p:nvPr/>
        </p:nvSpPr>
        <p:spPr>
          <a:xfrm>
            <a:off x="7185659" y="1440179"/>
            <a:ext cx="4389121" cy="4389122"/>
          </a:xfrm>
          <a:prstGeom prst="ellipse">
            <a:avLst/>
          </a:prstGeom>
          <a:ln w="22225" cap="rnd">
            <a:solidFill>
              <a:schemeClr val="accent1"/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>
                <a:noFill/>
              </a:defRPr>
            </a:pPr>
            <a:endParaRPr/>
          </a:p>
        </p:txBody>
      </p:sp>
      <p:sp>
        <p:nvSpPr>
          <p:cNvPr id="752" name="Rectangle 8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53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Oval 15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Line Title with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Click to Edit Two Line Title with Two Photos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6278881" cy="1051561"/>
          </a:xfrm>
          <a:prstGeom prst="rect">
            <a:avLst/>
          </a:prstGeom>
        </p:spPr>
        <p:txBody>
          <a:bodyPr anchor="t"/>
          <a:lstStyle/>
          <a:p>
            <a:r>
              <a:t>Click to Edit Two Line Title with Two Photos</a:t>
            </a:r>
          </a:p>
        </p:txBody>
      </p:sp>
      <p:sp>
        <p:nvSpPr>
          <p:cNvPr id="7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600200"/>
            <a:ext cx="6278881" cy="3626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4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31519" y="2248962"/>
            <a:ext cx="6272784" cy="380388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Intro copy to go here.
Bullet item one
Bullet item two
Sub item one
Sub item two
Bullet item three</a:t>
            </a:r>
          </a:p>
        </p:txBody>
      </p:sp>
      <p:sp>
        <p:nvSpPr>
          <p:cNvPr id="76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7414714" y="0"/>
            <a:ext cx="4777286" cy="31812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7414714" y="3267893"/>
            <a:ext cx="4777286" cy="30723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7" name="Rectangle 11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68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Oval 14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ewar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"/>
            <a:ext cx="12192000" cy="462885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Rectangle 2"/>
          <p:cNvSpPr/>
          <p:nvPr/>
        </p:nvSpPr>
        <p:spPr>
          <a:xfrm>
            <a:off x="0" y="313685"/>
            <a:ext cx="3463391" cy="100584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pic>
        <p:nvPicPr>
          <p:cNvPr id="5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443888"/>
            <a:ext cx="2514599" cy="745435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Rectangle 8"/>
          <p:cNvSpPr/>
          <p:nvPr/>
        </p:nvSpPr>
        <p:spPr>
          <a:xfrm>
            <a:off x="0" y="4620283"/>
            <a:ext cx="12192000" cy="22377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56" name="Presentation Title Goes Here"/>
          <p:cNvSpPr txBox="1">
            <a:spLocks noGrp="1"/>
          </p:cNvSpPr>
          <p:nvPr>
            <p:ph type="title" hasCustomPrompt="1"/>
          </p:nvPr>
        </p:nvSpPr>
        <p:spPr>
          <a:xfrm>
            <a:off x="731519" y="4842345"/>
            <a:ext cx="10838690" cy="778168"/>
          </a:xfrm>
          <a:prstGeom prst="rect">
            <a:avLst/>
          </a:prstGeom>
        </p:spPr>
        <p:txBody>
          <a:bodyPr anchor="t"/>
          <a:lstStyle>
            <a:lvl1pPr>
              <a:defRPr sz="4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Presentation Title Goes Here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5704652"/>
            <a:ext cx="8769380" cy="407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500899" y="6237566"/>
            <a:ext cx="2069310" cy="463109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1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Month XX, 20XX</a:t>
            </a:r>
          </a:p>
        </p:txBody>
      </p:sp>
      <p:sp>
        <p:nvSpPr>
          <p:cNvPr id="59" name="Straight Connector 9"/>
          <p:cNvSpPr/>
          <p:nvPr/>
        </p:nvSpPr>
        <p:spPr>
          <a:xfrm>
            <a:off x="0" y="4607112"/>
            <a:ext cx="12192001" cy="1"/>
          </a:xfrm>
          <a:prstGeom prst="lin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Line Title with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Click to Edit Two Line Title with Three Photos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6272784" cy="1051561"/>
          </a:xfrm>
          <a:prstGeom prst="rect">
            <a:avLst/>
          </a:prstGeom>
        </p:spPr>
        <p:txBody>
          <a:bodyPr anchor="t"/>
          <a:lstStyle/>
          <a:p>
            <a:r>
              <a:t>Click to Edit Two Line Title with Three Photos</a:t>
            </a:r>
          </a:p>
        </p:txBody>
      </p:sp>
      <p:sp>
        <p:nvSpPr>
          <p:cNvPr id="7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600200"/>
            <a:ext cx="6278881" cy="3626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9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31519" y="2248962"/>
            <a:ext cx="6272784" cy="380388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Intro copy to go here.
Bullet item one
Bullet item two
Sub item one
Sub item two
Bullet item three</a:t>
            </a:r>
          </a:p>
        </p:txBody>
      </p:sp>
      <p:sp>
        <p:nvSpPr>
          <p:cNvPr id="78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7414714" y="0"/>
            <a:ext cx="2350008" cy="31914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9840337" y="0"/>
            <a:ext cx="2350009" cy="31914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7414714" y="3267893"/>
            <a:ext cx="4777286" cy="30723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3" name="Rectangle 4"/>
          <p:cNvSpPr/>
          <p:nvPr/>
        </p:nvSpPr>
        <p:spPr>
          <a:xfrm>
            <a:off x="0" y="6338916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8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Oval 12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lick to Edit Char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9509761" cy="592035"/>
          </a:xfrm>
          <a:prstGeom prst="rect">
            <a:avLst/>
          </a:prstGeom>
        </p:spPr>
        <p:txBody>
          <a:bodyPr anchor="t"/>
          <a:lstStyle/>
          <a:p>
            <a:r>
              <a:t>Click to Edit Chart Title</a:t>
            </a:r>
          </a:p>
        </p:txBody>
      </p:sp>
      <p:sp>
        <p:nvSpPr>
          <p:cNvPr id="79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5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9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Click to Edit Chart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10699173" cy="592035"/>
          </a:xfrm>
          <a:prstGeom prst="rect">
            <a:avLst/>
          </a:prstGeom>
        </p:spPr>
        <p:txBody>
          <a:bodyPr anchor="t"/>
          <a:lstStyle/>
          <a:p>
            <a:r>
              <a:t>Click to Edit Chart Title</a:t>
            </a:r>
          </a:p>
        </p:txBody>
      </p:sp>
      <p:sp>
        <p:nvSpPr>
          <p:cNvPr id="8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6272784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07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731520" y="1791761"/>
            <a:ext cx="5818367" cy="42529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Intro copy to go here.
Bullet item one
Bullet item two
Sub item one
Sub item two
Bullet item three</a:t>
            </a:r>
          </a:p>
        </p:txBody>
      </p:sp>
      <p:sp>
        <p:nvSpPr>
          <p:cNvPr id="808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0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8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Click to Edit Table Title"/>
          <p:cNvSpPr txBox="1">
            <a:spLocks noGrp="1"/>
          </p:cNvSpPr>
          <p:nvPr>
            <p:ph type="title" hasCustomPrompt="1"/>
          </p:nvPr>
        </p:nvSpPr>
        <p:spPr>
          <a:xfrm>
            <a:off x="731519" y="548640"/>
            <a:ext cx="9509761" cy="592035"/>
          </a:xfrm>
          <a:prstGeom prst="rect">
            <a:avLst/>
          </a:prstGeom>
        </p:spPr>
        <p:txBody>
          <a:bodyPr anchor="t"/>
          <a:lstStyle/>
          <a:p>
            <a:r>
              <a:t>Click to Edit Table Title</a:t>
            </a:r>
          </a:p>
        </p:txBody>
      </p:sp>
      <p:sp>
        <p:nvSpPr>
          <p:cNvPr id="8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1143000"/>
            <a:ext cx="9509761" cy="41515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 cap="all" spc="200">
                <a:solidFill>
                  <a:schemeClr val="accent1"/>
                </a:solidFill>
              </a:defRPr>
            </a:lvl1pPr>
            <a:lvl2pPr marL="685800" indent="-228600">
              <a:buFontTx/>
              <a:defRPr sz="2000" cap="all" spc="200">
                <a:solidFill>
                  <a:schemeClr val="accent1"/>
                </a:solidFill>
              </a:defRPr>
            </a:lvl2pPr>
            <a:lvl3pPr marL="1168400" indent="-254000">
              <a:buFontTx/>
              <a:defRPr sz="2000" cap="all" spc="200">
                <a:solidFill>
                  <a:schemeClr val="accent1"/>
                </a:solidFill>
              </a:defRPr>
            </a:lvl3pPr>
            <a:lvl4pPr marL="1657350" indent="-285750">
              <a:buFontTx/>
              <a:defRPr sz="2000" cap="all" spc="200">
                <a:solidFill>
                  <a:schemeClr val="accent1"/>
                </a:solidFill>
              </a:defRPr>
            </a:lvl4pPr>
            <a:lvl5pPr marL="2155371" indent="-326571">
              <a:buFontTx/>
              <a:defRPr sz="2000" cap="all" spc="200">
                <a:solidFill>
                  <a:schemeClr val="accent1"/>
                </a:solidFill>
              </a:defRPr>
            </a:lvl5pPr>
          </a:lstStyle>
          <a:p>
            <a:r>
              <a:t>Click to edit RED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0" name="Rectangle 6"/>
          <p:cNvSpPr/>
          <p:nvPr/>
        </p:nvSpPr>
        <p:spPr>
          <a:xfrm>
            <a:off x="0" y="6334483"/>
            <a:ext cx="12192000" cy="5235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2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6427077"/>
            <a:ext cx="1141295" cy="338329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Oval 11"/>
          <p:cNvSpPr/>
          <p:nvPr/>
        </p:nvSpPr>
        <p:spPr>
          <a:xfrm>
            <a:off x="11540911" y="6442109"/>
            <a:ext cx="308265" cy="30826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8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2343" y="6484286"/>
            <a:ext cx="245404" cy="243841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784025"/>
            <a:ext cx="2514600" cy="745435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Straight Connector 3"/>
          <p:cNvSpPr/>
          <p:nvPr/>
        </p:nvSpPr>
        <p:spPr>
          <a:xfrm>
            <a:off x="4838700" y="2079811"/>
            <a:ext cx="2514601" cy="1"/>
          </a:xfrm>
          <a:prstGeom prst="lin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2" name="Edit Closing"/>
          <p:cNvSpPr txBox="1">
            <a:spLocks noGrp="1"/>
          </p:cNvSpPr>
          <p:nvPr>
            <p:ph type="title" hasCustomPrompt="1"/>
          </p:nvPr>
        </p:nvSpPr>
        <p:spPr>
          <a:xfrm>
            <a:off x="949325" y="2458721"/>
            <a:ext cx="10252075" cy="1544320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Edit Closing</a:t>
            </a:r>
          </a:p>
        </p:txBody>
      </p:sp>
      <p:sp>
        <p:nvSpPr>
          <p:cNvPr id="8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74724" y="4147358"/>
            <a:ext cx="10264776" cy="145837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 algn="ctr">
              <a:spcBef>
                <a:spcPts val="600"/>
              </a:spcBef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 algn="ctr">
              <a:spcBef>
                <a:spcPts val="600"/>
              </a:spcBef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 algn="ctr">
              <a:spcBef>
                <a:spcPts val="600"/>
              </a:spcBef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 algn="ctr">
              <a:spcBef>
                <a:spcPts val="600"/>
              </a:spcBef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Edit Contact Info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4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63612" y="5884509"/>
            <a:ext cx="10264776" cy="72918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 i="1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Unit, Office, or Department Name</a:t>
            </a:r>
          </a:p>
        </p:txBody>
      </p:sp>
      <p:sp>
        <p:nvSpPr>
          <p:cNvPr id="8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tgers logo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279" y="2484320"/>
            <a:ext cx="6373442" cy="188936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Rectangle 12"/>
          <p:cNvSpPr/>
          <p:nvPr/>
        </p:nvSpPr>
        <p:spPr>
          <a:xfrm>
            <a:off x="0" y="1"/>
            <a:ext cx="4998404" cy="6858001"/>
          </a:xfrm>
          <a:prstGeom prst="rect">
            <a:avLst/>
          </a:prstGeom>
          <a:solidFill>
            <a:schemeClr val="accent6">
              <a:lumOff val="6274"/>
            </a:schemeClr>
          </a:solidFill>
          <a:ln w="12700">
            <a:miter lim="400000"/>
          </a:ln>
          <a:effectLst>
            <a:outerShdw blurRad="292100" dist="254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851" name="Title Text"/>
          <p:cNvSpPr txBox="1">
            <a:spLocks noGrp="1"/>
          </p:cNvSpPr>
          <p:nvPr>
            <p:ph type="title"/>
          </p:nvPr>
        </p:nvSpPr>
        <p:spPr>
          <a:xfrm>
            <a:off x="457198" y="894391"/>
            <a:ext cx="4031621" cy="4940661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8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22912" y="894391"/>
            <a:ext cx="6159501" cy="539082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Title Text"/>
          <p:cNvSpPr txBox="1">
            <a:spLocks noGrp="1"/>
          </p:cNvSpPr>
          <p:nvPr>
            <p:ph type="title"/>
          </p:nvPr>
        </p:nvSpPr>
        <p:spPr>
          <a:xfrm>
            <a:off x="585626" y="365125"/>
            <a:ext cx="10768174" cy="89611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mde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"/>
            <a:ext cx="12192000" cy="462885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Rectangle 2"/>
          <p:cNvSpPr/>
          <p:nvPr/>
        </p:nvSpPr>
        <p:spPr>
          <a:xfrm>
            <a:off x="0" y="313685"/>
            <a:ext cx="3463391" cy="100584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pic>
        <p:nvPicPr>
          <p:cNvPr id="6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443888"/>
            <a:ext cx="2514599" cy="74543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Rectangle 8"/>
          <p:cNvSpPr/>
          <p:nvPr/>
        </p:nvSpPr>
        <p:spPr>
          <a:xfrm>
            <a:off x="0" y="4620283"/>
            <a:ext cx="12192000" cy="22377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71" name="Presentation Title Goes Here"/>
          <p:cNvSpPr txBox="1">
            <a:spLocks noGrp="1"/>
          </p:cNvSpPr>
          <p:nvPr>
            <p:ph type="title" hasCustomPrompt="1"/>
          </p:nvPr>
        </p:nvSpPr>
        <p:spPr>
          <a:xfrm>
            <a:off x="731519" y="4842345"/>
            <a:ext cx="10838690" cy="778168"/>
          </a:xfrm>
          <a:prstGeom prst="rect">
            <a:avLst/>
          </a:prstGeom>
        </p:spPr>
        <p:txBody>
          <a:bodyPr anchor="t"/>
          <a:lstStyle>
            <a:lvl1pPr>
              <a:defRPr sz="4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Presentation Title Goes Here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5704652"/>
            <a:ext cx="8769380" cy="407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500899" y="6237566"/>
            <a:ext cx="2069310" cy="463109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1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Month XX, 20XX</a:t>
            </a:r>
          </a:p>
        </p:txBody>
      </p:sp>
      <p:sp>
        <p:nvSpPr>
          <p:cNvPr id="74" name="Straight Connector 9"/>
          <p:cNvSpPr/>
          <p:nvPr/>
        </p:nvSpPr>
        <p:spPr>
          <a:xfrm>
            <a:off x="0" y="4607112"/>
            <a:ext cx="12192001" cy="1"/>
          </a:xfrm>
          <a:prstGeom prst="lin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"/>
            <a:ext cx="12192000" cy="4628856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Rectangle 1"/>
          <p:cNvSpPr/>
          <p:nvPr/>
        </p:nvSpPr>
        <p:spPr>
          <a:xfrm>
            <a:off x="0" y="313685"/>
            <a:ext cx="3463391" cy="100584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pic>
        <p:nvPicPr>
          <p:cNvPr id="8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6" y="443888"/>
            <a:ext cx="2509628" cy="745435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Rectangle 8"/>
          <p:cNvSpPr/>
          <p:nvPr/>
        </p:nvSpPr>
        <p:spPr>
          <a:xfrm>
            <a:off x="0" y="4620283"/>
            <a:ext cx="12192000" cy="22377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sp>
        <p:nvSpPr>
          <p:cNvPr id="86" name="Presentation Title Goes Here"/>
          <p:cNvSpPr txBox="1">
            <a:spLocks noGrp="1"/>
          </p:cNvSpPr>
          <p:nvPr>
            <p:ph type="title" hasCustomPrompt="1"/>
          </p:nvPr>
        </p:nvSpPr>
        <p:spPr>
          <a:xfrm>
            <a:off x="731519" y="4842345"/>
            <a:ext cx="10838690" cy="778168"/>
          </a:xfrm>
          <a:prstGeom prst="rect">
            <a:avLst/>
          </a:prstGeom>
        </p:spPr>
        <p:txBody>
          <a:bodyPr anchor="t"/>
          <a:lstStyle>
            <a:lvl1pPr>
              <a:defRPr sz="4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Presentation Title Goes Here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1519" y="5704652"/>
            <a:ext cx="8769380" cy="407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Subhead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500899" y="6237566"/>
            <a:ext cx="2069310" cy="463109"/>
          </a:xfrm>
          <a:prstGeom prst="rect">
            <a:avLst/>
          </a:prstGeom>
        </p:spPr>
        <p:txBody>
          <a:bodyPr/>
          <a:lstStyle>
            <a:lvl1pPr marL="0" indent="0" algn="r">
              <a:buSzTx/>
              <a:buFontTx/>
              <a:buNone/>
              <a:defRPr sz="18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Month XX, 20XX</a:t>
            </a:r>
          </a:p>
        </p:txBody>
      </p:sp>
      <p:sp>
        <p:nvSpPr>
          <p:cNvPr id="89" name="Straight Connector 12"/>
          <p:cNvSpPr/>
          <p:nvPr/>
        </p:nvSpPr>
        <p:spPr>
          <a:xfrm>
            <a:off x="0" y="4607112"/>
            <a:ext cx="12192001" cy="1"/>
          </a:xfrm>
          <a:prstGeom prst="line">
            <a:avLst/>
          </a:prstGeom>
          <a:ln w="22225" cap="rnd">
            <a:solidFill>
              <a:schemeClr val="accent6">
                <a:lumOff val="6274"/>
              </a:schemeClr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d 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d Section Header"/>
          <p:cNvSpPr txBox="1">
            <a:spLocks noGrp="1"/>
          </p:cNvSpPr>
          <p:nvPr>
            <p:ph type="title" hasCustomPrompt="1"/>
          </p:nvPr>
        </p:nvSpPr>
        <p:spPr>
          <a:xfrm>
            <a:off x="952500" y="2805221"/>
            <a:ext cx="10287000" cy="759907"/>
          </a:xfrm>
          <a:prstGeom prst="rect">
            <a:avLst/>
          </a:prstGeom>
        </p:spPr>
        <p:txBody>
          <a:bodyPr anchor="t"/>
          <a:lstStyle>
            <a:lvl1pPr algn="ctr">
              <a:defRPr sz="54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Red Section Header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52500" y="3791875"/>
            <a:ext cx="10287000" cy="4074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Section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Left with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lick to Edit Section Header"/>
          <p:cNvSpPr txBox="1">
            <a:spLocks noGrp="1"/>
          </p:cNvSpPr>
          <p:nvPr>
            <p:ph type="title" hasCustomPrompt="1"/>
          </p:nvPr>
        </p:nvSpPr>
        <p:spPr>
          <a:xfrm>
            <a:off x="755373" y="2809076"/>
            <a:ext cx="5865561" cy="145469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Click to Edit Section Header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5373" y="4347588"/>
            <a:ext cx="5865561" cy="407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Section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7418831" y="2"/>
            <a:ext cx="4773169" cy="68579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Right with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0" y="2"/>
            <a:ext cx="4773168" cy="68579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Click to Edit Section Header"/>
          <p:cNvSpPr txBox="1">
            <a:spLocks noGrp="1"/>
          </p:cNvSpPr>
          <p:nvPr>
            <p:ph type="title" hasCustomPrompt="1"/>
          </p:nvPr>
        </p:nvSpPr>
        <p:spPr>
          <a:xfrm>
            <a:off x="5528542" y="2809076"/>
            <a:ext cx="5865560" cy="145469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6">
                    <a:lumOff val="6274"/>
                  </a:schemeClr>
                </a:solidFill>
              </a:defRPr>
            </a:lvl1pPr>
          </a:lstStyle>
          <a:p>
            <a:r>
              <a:t>Click to Edit Section Header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528542" y="4347588"/>
            <a:ext cx="5865560" cy="40746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1pPr>
            <a:lvl2pPr marL="0" indent="4572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2pPr>
            <a:lvl3pPr marL="0" indent="9144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3pPr>
            <a:lvl4pPr marL="0" indent="13716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4pPr>
            <a:lvl5pPr marL="0" indent="1828800">
              <a:buSzTx/>
              <a:buFontTx/>
              <a:buNone/>
              <a:defRPr sz="2200">
                <a:solidFill>
                  <a:schemeClr val="accent6">
                    <a:lumOff val="6274"/>
                  </a:schemeClr>
                </a:solidFill>
              </a:defRPr>
            </a:lvl5pPr>
          </a:lstStyle>
          <a:p>
            <a:r>
              <a:t>Optional Section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Off val="627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rgbClr val="000000"/>
          </a:solidFill>
          <a:uFillTx/>
          <a:latin typeface="PT Serif"/>
          <a:ea typeface="PT Serif"/>
          <a:cs typeface="PT Serif"/>
          <a:sym typeface="PT Serif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1pPr>
      <a:lvl2pPr marL="731519" marR="0" indent="-27431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2pPr>
      <a:lvl3pPr marL="1219200" marR="0" indent="-3048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3pPr>
      <a:lvl4pPr marL="1714500" marR="0" indent="-3429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‒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4pPr>
      <a:lvl5pPr marL="2220685" marR="0" indent="-39188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5pPr>
      <a:lvl6pPr marL="2590800" marR="0" indent="-3048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6pPr>
      <a:lvl7pPr marL="3048000" marR="0" indent="-3048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7pPr>
      <a:lvl8pPr marL="3505200" marR="0" indent="-3048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8pPr>
      <a:lvl9pPr marL="3962400" marR="0" indent="-3048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Source sans 3"/>
          <a:ea typeface="Source sans 3"/>
          <a:cs typeface="Source sans 3"/>
          <a:sym typeface="Source sans 3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Title 1"/>
          <p:cNvSpPr txBox="1">
            <a:spLocks noGrp="1"/>
          </p:cNvSpPr>
          <p:nvPr>
            <p:ph type="title"/>
          </p:nvPr>
        </p:nvSpPr>
        <p:spPr>
          <a:xfrm>
            <a:off x="731519" y="4842345"/>
            <a:ext cx="10838689" cy="778168"/>
          </a:xfrm>
          <a:prstGeom prst="rect">
            <a:avLst/>
          </a:prstGeom>
        </p:spPr>
        <p:txBody>
          <a:bodyPr/>
          <a:lstStyle>
            <a:lvl1pPr defTabSz="630936">
              <a:defRPr sz="2484"/>
            </a:lvl1pPr>
          </a:lstStyle>
          <a:p>
            <a:r>
              <a:t>Rutgers University – Newark: Engineering Opportunity Pathways for Social Mobility  </a:t>
            </a:r>
          </a:p>
        </p:txBody>
      </p:sp>
      <p:sp>
        <p:nvSpPr>
          <p:cNvPr id="878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731519" y="5908383"/>
            <a:ext cx="9290306" cy="40746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Text Placeholder 3"/>
          <p:cNvSpPr>
            <a:spLocks noGrp="1"/>
          </p:cNvSpPr>
          <p:nvPr>
            <p:ph type="body" idx="21"/>
          </p:nvPr>
        </p:nvSpPr>
        <p:spPr>
          <a:xfrm>
            <a:off x="10021823" y="6237566"/>
            <a:ext cx="2069310" cy="4631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March 27, 2026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Title 1"/>
          <p:cNvSpPr txBox="1">
            <a:spLocks noGrp="1"/>
          </p:cNvSpPr>
          <p:nvPr>
            <p:ph type="title"/>
          </p:nvPr>
        </p:nvSpPr>
        <p:spPr>
          <a:xfrm>
            <a:off x="827561" y="979380"/>
            <a:ext cx="6338549" cy="759907"/>
          </a:xfrm>
          <a:prstGeom prst="rect">
            <a:avLst/>
          </a:prstGeom>
        </p:spPr>
        <p:txBody>
          <a:bodyPr/>
          <a:lstStyle/>
          <a:p>
            <a:pPr defTabSz="365760">
              <a:defRPr sz="1280"/>
            </a:pPr>
            <a:r>
              <a:t>We use data and student-centered approaches to design the institution such that </a:t>
            </a:r>
            <a:br/>
            <a:r>
              <a:t>a low-socioeconomic status student working two jobs with family demands is no less likely to succeed than a student born to wealth or privilege. </a:t>
            </a:r>
            <a:br/>
            <a:br/>
            <a:br/>
            <a:r>
              <a:rPr sz="640"/>
              <a:t>(Paraphrased from </a:t>
            </a:r>
            <a:r>
              <a:rPr sz="640" i="1"/>
              <a:t>Won’t Lose this Dream,</a:t>
            </a:r>
            <a:r>
              <a:rPr sz="640"/>
              <a:t> A. Gumbel).</a:t>
            </a:r>
          </a:p>
        </p:txBody>
      </p:sp>
      <p:pic>
        <p:nvPicPr>
          <p:cNvPr id="989" name="img-01524d5b-88e1-4065-b836-c2f6fb447f51" descr="img-01524d5b-88e1-4065-b836-c2f6fb447f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529" y="1033970"/>
            <a:ext cx="3023296" cy="4220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extBox 12"/>
          <p:cNvSpPr txBox="1">
            <a:spLocks noGrp="1"/>
          </p:cNvSpPr>
          <p:nvPr>
            <p:ph type="sldNum" sz="quarter" idx="2"/>
          </p:nvPr>
        </p:nvSpPr>
        <p:spPr>
          <a:xfrm>
            <a:off x="11577025" y="6484286"/>
            <a:ext cx="23604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992" name="Title 1"/>
          <p:cNvSpPr txBox="1">
            <a:spLocks noGrp="1"/>
          </p:cNvSpPr>
          <p:nvPr>
            <p:ph type="title"/>
          </p:nvPr>
        </p:nvSpPr>
        <p:spPr>
          <a:xfrm>
            <a:off x="731520" y="548640"/>
            <a:ext cx="9509760" cy="592036"/>
          </a:xfrm>
          <a:prstGeom prst="rect">
            <a:avLst/>
          </a:prstGeom>
        </p:spPr>
        <p:txBody>
          <a:bodyPr anchor="ctr"/>
          <a:lstStyle/>
          <a:p>
            <a:r>
              <a:t>“Won’t Lose This Dream!”</a:t>
            </a:r>
          </a:p>
        </p:txBody>
      </p:sp>
      <p:sp>
        <p:nvSpPr>
          <p:cNvPr id="993" name="Rectangle 5"/>
          <p:cNvSpPr/>
          <p:nvPr/>
        </p:nvSpPr>
        <p:spPr>
          <a:xfrm>
            <a:off x="522513" y="6428232"/>
            <a:ext cx="1428208" cy="4040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6274"/>
                  </a:schemeClr>
                </a:solidFill>
              </a:defRPr>
            </a:pPr>
            <a:endParaRPr/>
          </a:p>
        </p:txBody>
      </p:sp>
      <p:pic>
        <p:nvPicPr>
          <p:cNvPr id="994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0" y="6417647"/>
            <a:ext cx="1187934" cy="35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Picture 2" descr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393" y="1716696"/>
            <a:ext cx="2849563" cy="284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6" name="Picture 3" descr="Picture 3"/>
          <p:cNvPicPr>
            <a:picLocks noChangeAspect="1"/>
          </p:cNvPicPr>
          <p:nvPr/>
        </p:nvPicPr>
        <p:blipFill>
          <a:blip r:embed="rId4"/>
          <a:srcRect l="1988" r="5755"/>
          <a:stretch>
            <a:fillRect/>
          </a:stretch>
        </p:blipFill>
        <p:spPr>
          <a:xfrm>
            <a:off x="2203474" y="1852438"/>
            <a:ext cx="2849563" cy="2849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7" name="Picture 2" descr="Picture 2"/>
          <p:cNvPicPr>
            <a:picLocks noChangeAspect="1"/>
          </p:cNvPicPr>
          <p:nvPr/>
        </p:nvPicPr>
        <p:blipFill>
          <a:blip r:embed="rId5"/>
          <a:srcRect t="14967" b="18367"/>
          <a:stretch>
            <a:fillRect/>
          </a:stretch>
        </p:blipFill>
        <p:spPr>
          <a:xfrm>
            <a:off x="5220048" y="1852438"/>
            <a:ext cx="2849564" cy="2849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8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54" y="1136541"/>
            <a:ext cx="4300781" cy="4274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roup 242"/>
          <p:cNvGrpSpPr/>
          <p:nvPr/>
        </p:nvGrpSpPr>
        <p:grpSpPr>
          <a:xfrm>
            <a:off x="4178094" y="914399"/>
            <a:ext cx="3835812" cy="559492"/>
            <a:chOff x="0" y="0"/>
            <a:chExt cx="3835810" cy="559490"/>
          </a:xfrm>
        </p:grpSpPr>
        <p:sp>
          <p:nvSpPr>
            <p:cNvPr id="881" name="Rounded Rectangle 243"/>
            <p:cNvSpPr/>
            <p:nvPr/>
          </p:nvSpPr>
          <p:spPr>
            <a:xfrm>
              <a:off x="-1" y="-1"/>
              <a:ext cx="708910" cy="559492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82" name="Rounded Rectangle 244"/>
            <p:cNvSpPr/>
            <p:nvPr/>
          </p:nvSpPr>
          <p:spPr>
            <a:xfrm>
              <a:off x="781725" y="-1"/>
              <a:ext cx="708909" cy="559492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83" name="Rounded Rectangle 245"/>
            <p:cNvSpPr/>
            <p:nvPr/>
          </p:nvSpPr>
          <p:spPr>
            <a:xfrm>
              <a:off x="1563450" y="-1"/>
              <a:ext cx="708909" cy="559492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84" name="Rounded Rectangle 246"/>
            <p:cNvSpPr/>
            <p:nvPr/>
          </p:nvSpPr>
          <p:spPr>
            <a:xfrm>
              <a:off x="2345175" y="-1"/>
              <a:ext cx="708909" cy="559492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85" name="Rounded Rectangle 247"/>
            <p:cNvSpPr/>
            <p:nvPr/>
          </p:nvSpPr>
          <p:spPr>
            <a:xfrm>
              <a:off x="3126901" y="-1"/>
              <a:ext cx="708910" cy="559492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892" name="Group 236"/>
          <p:cNvGrpSpPr/>
          <p:nvPr/>
        </p:nvGrpSpPr>
        <p:grpSpPr>
          <a:xfrm>
            <a:off x="3839640" y="1334221"/>
            <a:ext cx="4512719" cy="658225"/>
            <a:chOff x="0" y="0"/>
            <a:chExt cx="4512717" cy="658224"/>
          </a:xfrm>
        </p:grpSpPr>
        <p:sp>
          <p:nvSpPr>
            <p:cNvPr id="887" name="Rounded Rectangle 237"/>
            <p:cNvSpPr/>
            <p:nvPr/>
          </p:nvSpPr>
          <p:spPr>
            <a:xfrm>
              <a:off x="0" y="0"/>
              <a:ext cx="834010" cy="658225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88" name="Rounded Rectangle 238"/>
            <p:cNvSpPr/>
            <p:nvPr/>
          </p:nvSpPr>
          <p:spPr>
            <a:xfrm>
              <a:off x="919676" y="0"/>
              <a:ext cx="834011" cy="658225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89" name="Rounded Rectangle 239"/>
            <p:cNvSpPr/>
            <p:nvPr/>
          </p:nvSpPr>
          <p:spPr>
            <a:xfrm>
              <a:off x="1839353" y="0"/>
              <a:ext cx="834011" cy="658225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90" name="Rounded Rectangle 240"/>
            <p:cNvSpPr/>
            <p:nvPr/>
          </p:nvSpPr>
          <p:spPr>
            <a:xfrm>
              <a:off x="2759030" y="0"/>
              <a:ext cx="834011" cy="658225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91" name="Rounded Rectangle 241"/>
            <p:cNvSpPr/>
            <p:nvPr/>
          </p:nvSpPr>
          <p:spPr>
            <a:xfrm>
              <a:off x="3678708" y="0"/>
              <a:ext cx="834010" cy="658225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898" name="Group 230"/>
          <p:cNvGrpSpPr/>
          <p:nvPr/>
        </p:nvGrpSpPr>
        <p:grpSpPr>
          <a:xfrm>
            <a:off x="3441459" y="1852778"/>
            <a:ext cx="5309082" cy="774382"/>
            <a:chOff x="0" y="0"/>
            <a:chExt cx="5309080" cy="774380"/>
          </a:xfrm>
        </p:grpSpPr>
        <p:sp>
          <p:nvSpPr>
            <p:cNvPr id="893" name="Rounded Rectangle 231"/>
            <p:cNvSpPr/>
            <p:nvPr/>
          </p:nvSpPr>
          <p:spPr>
            <a:xfrm>
              <a:off x="-1" y="0"/>
              <a:ext cx="981189" cy="774381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94" name="Rounded Rectangle 232"/>
            <p:cNvSpPr/>
            <p:nvPr/>
          </p:nvSpPr>
          <p:spPr>
            <a:xfrm>
              <a:off x="1081972" y="0"/>
              <a:ext cx="981189" cy="774381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95" name="Rounded Rectangle 233"/>
            <p:cNvSpPr/>
            <p:nvPr/>
          </p:nvSpPr>
          <p:spPr>
            <a:xfrm>
              <a:off x="2163945" y="0"/>
              <a:ext cx="981189" cy="774381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96" name="Rounded Rectangle 234"/>
            <p:cNvSpPr/>
            <p:nvPr/>
          </p:nvSpPr>
          <p:spPr>
            <a:xfrm>
              <a:off x="3245917" y="0"/>
              <a:ext cx="981190" cy="774381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97" name="Rounded Rectangle 235"/>
            <p:cNvSpPr/>
            <p:nvPr/>
          </p:nvSpPr>
          <p:spPr>
            <a:xfrm>
              <a:off x="4327891" y="0"/>
              <a:ext cx="981189" cy="774381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904" name="Group 224"/>
          <p:cNvGrpSpPr/>
          <p:nvPr/>
        </p:nvGrpSpPr>
        <p:grpSpPr>
          <a:xfrm>
            <a:off x="3048000" y="2487491"/>
            <a:ext cx="6245978" cy="911038"/>
            <a:chOff x="0" y="0"/>
            <a:chExt cx="6245977" cy="911037"/>
          </a:xfrm>
        </p:grpSpPr>
        <p:sp>
          <p:nvSpPr>
            <p:cNvPr id="899" name="Rounded Rectangle 225"/>
            <p:cNvSpPr/>
            <p:nvPr/>
          </p:nvSpPr>
          <p:spPr>
            <a:xfrm>
              <a:off x="-1" y="0"/>
              <a:ext cx="1154340" cy="911038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0" name="Rounded Rectangle 226"/>
            <p:cNvSpPr/>
            <p:nvPr/>
          </p:nvSpPr>
          <p:spPr>
            <a:xfrm>
              <a:off x="1272909" y="0"/>
              <a:ext cx="1154340" cy="911038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1" name="Rounded Rectangle 227"/>
            <p:cNvSpPr/>
            <p:nvPr/>
          </p:nvSpPr>
          <p:spPr>
            <a:xfrm>
              <a:off x="2545818" y="0"/>
              <a:ext cx="1154340" cy="911038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2" name="Rounded Rectangle 228"/>
            <p:cNvSpPr/>
            <p:nvPr/>
          </p:nvSpPr>
          <p:spPr>
            <a:xfrm>
              <a:off x="3818727" y="0"/>
              <a:ext cx="1154340" cy="911038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3" name="Rounded Rectangle 229"/>
            <p:cNvSpPr/>
            <p:nvPr/>
          </p:nvSpPr>
          <p:spPr>
            <a:xfrm>
              <a:off x="5091638" y="0"/>
              <a:ext cx="1154339" cy="911038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3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910" name="Group 205"/>
          <p:cNvGrpSpPr/>
          <p:nvPr/>
        </p:nvGrpSpPr>
        <p:grpSpPr>
          <a:xfrm>
            <a:off x="1791951" y="4191000"/>
            <a:ext cx="8644951" cy="1260950"/>
            <a:chOff x="0" y="0"/>
            <a:chExt cx="8644950" cy="1260949"/>
          </a:xfrm>
        </p:grpSpPr>
        <p:sp>
          <p:nvSpPr>
            <p:cNvPr id="905" name="Rounded Rectangle 4"/>
            <p:cNvSpPr/>
            <p:nvPr/>
          </p:nvSpPr>
          <p:spPr>
            <a:xfrm>
              <a:off x="0" y="0"/>
              <a:ext cx="1597701" cy="1260950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6" name="Rounded Rectangle 201"/>
            <p:cNvSpPr/>
            <p:nvPr/>
          </p:nvSpPr>
          <p:spPr>
            <a:xfrm>
              <a:off x="1761812" y="0"/>
              <a:ext cx="1597701" cy="1260950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7" name="Rounded Rectangle 202"/>
            <p:cNvSpPr/>
            <p:nvPr/>
          </p:nvSpPr>
          <p:spPr>
            <a:xfrm>
              <a:off x="3523623" y="0"/>
              <a:ext cx="1597702" cy="1260950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8" name="Rounded Rectangle 203"/>
            <p:cNvSpPr/>
            <p:nvPr/>
          </p:nvSpPr>
          <p:spPr>
            <a:xfrm>
              <a:off x="5285435" y="0"/>
              <a:ext cx="1597702" cy="1260950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09" name="Rounded Rectangle 204"/>
            <p:cNvSpPr/>
            <p:nvPr/>
          </p:nvSpPr>
          <p:spPr>
            <a:xfrm>
              <a:off x="7047249" y="0"/>
              <a:ext cx="1597702" cy="1260950"/>
            </a:xfrm>
            <a:prstGeom prst="roundRect">
              <a:avLst>
                <a:gd name="adj" fmla="val 4363"/>
              </a:avLst>
            </a:prstGeom>
            <a:solidFill>
              <a:srgbClr val="364176">
                <a:alpha val="5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911" name="TextBox 8"/>
          <p:cNvSpPr txBox="1"/>
          <p:nvPr/>
        </p:nvSpPr>
        <p:spPr>
          <a:xfrm>
            <a:off x="3093720" y="3153623"/>
            <a:ext cx="627995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/>
            </a:pPr>
            <a:r>
              <a:t>We are not a one size fits all University.</a:t>
            </a:r>
            <a:r>
              <a:rPr sz="1800"/>
              <a:t> </a:t>
            </a:r>
          </a:p>
        </p:txBody>
      </p:sp>
      <p:grpSp>
        <p:nvGrpSpPr>
          <p:cNvPr id="915" name="Smiley Face 9"/>
          <p:cNvGrpSpPr/>
          <p:nvPr/>
        </p:nvGrpSpPr>
        <p:grpSpPr>
          <a:xfrm>
            <a:off x="2279218" y="1589125"/>
            <a:ext cx="914401" cy="914401"/>
            <a:chOff x="0" y="0"/>
            <a:chExt cx="914400" cy="914400"/>
          </a:xfrm>
        </p:grpSpPr>
        <p:sp>
          <p:nvSpPr>
            <p:cNvPr id="912" name="Circle"/>
            <p:cNvSpPr/>
            <p:nvPr/>
          </p:nvSpPr>
          <p:spPr>
            <a:xfrm>
              <a:off x="0" y="0"/>
              <a:ext cx="914400" cy="9144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13" name="Shape"/>
            <p:cNvSpPr/>
            <p:nvPr/>
          </p:nvSpPr>
          <p:spPr>
            <a:xfrm>
              <a:off x="263102" y="272837"/>
              <a:ext cx="388197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14" name="Shape"/>
            <p:cNvSpPr/>
            <p:nvPr/>
          </p:nvSpPr>
          <p:spPr>
            <a:xfrm>
              <a:off x="0" y="0"/>
              <a:ext cx="9144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2700" cap="flat">
              <a:solidFill>
                <a:srgbClr val="5600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919" name="Smiley Face 10"/>
          <p:cNvGrpSpPr/>
          <p:nvPr/>
        </p:nvGrpSpPr>
        <p:grpSpPr>
          <a:xfrm>
            <a:off x="5638798" y="4384195"/>
            <a:ext cx="914401" cy="914401"/>
            <a:chOff x="0" y="0"/>
            <a:chExt cx="914400" cy="914400"/>
          </a:xfrm>
        </p:grpSpPr>
        <p:sp>
          <p:nvSpPr>
            <p:cNvPr id="916" name="Circle"/>
            <p:cNvSpPr/>
            <p:nvPr/>
          </p:nvSpPr>
          <p:spPr>
            <a:xfrm>
              <a:off x="0" y="0"/>
              <a:ext cx="914400" cy="9144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17" name="Shape"/>
            <p:cNvSpPr/>
            <p:nvPr/>
          </p:nvSpPr>
          <p:spPr>
            <a:xfrm>
              <a:off x="263102" y="272837"/>
              <a:ext cx="388197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18" name="Shape"/>
            <p:cNvSpPr/>
            <p:nvPr/>
          </p:nvSpPr>
          <p:spPr>
            <a:xfrm>
              <a:off x="0" y="0"/>
              <a:ext cx="9144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2700" cap="flat">
              <a:solidFill>
                <a:srgbClr val="5600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923" name="Smiley Face 11"/>
          <p:cNvGrpSpPr/>
          <p:nvPr/>
        </p:nvGrpSpPr>
        <p:grpSpPr>
          <a:xfrm>
            <a:off x="8962194" y="1510773"/>
            <a:ext cx="914401" cy="914401"/>
            <a:chOff x="0" y="0"/>
            <a:chExt cx="914400" cy="914400"/>
          </a:xfrm>
        </p:grpSpPr>
        <p:sp>
          <p:nvSpPr>
            <p:cNvPr id="920" name="Circle"/>
            <p:cNvSpPr/>
            <p:nvPr/>
          </p:nvSpPr>
          <p:spPr>
            <a:xfrm>
              <a:off x="0" y="0"/>
              <a:ext cx="914400" cy="9144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21" name="Shape"/>
            <p:cNvSpPr/>
            <p:nvPr/>
          </p:nvSpPr>
          <p:spPr>
            <a:xfrm>
              <a:off x="263102" y="272837"/>
              <a:ext cx="388197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22" name="Shape"/>
            <p:cNvSpPr/>
            <p:nvPr/>
          </p:nvSpPr>
          <p:spPr>
            <a:xfrm>
              <a:off x="0" y="0"/>
              <a:ext cx="9144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2700" cap="flat">
              <a:solidFill>
                <a:srgbClr val="5600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927" name="Smiley Face 12"/>
          <p:cNvGrpSpPr/>
          <p:nvPr/>
        </p:nvGrpSpPr>
        <p:grpSpPr>
          <a:xfrm>
            <a:off x="2074315" y="3224378"/>
            <a:ext cx="914401" cy="914401"/>
            <a:chOff x="0" y="0"/>
            <a:chExt cx="914400" cy="914400"/>
          </a:xfrm>
        </p:grpSpPr>
        <p:sp>
          <p:nvSpPr>
            <p:cNvPr id="924" name="Circle"/>
            <p:cNvSpPr/>
            <p:nvPr/>
          </p:nvSpPr>
          <p:spPr>
            <a:xfrm>
              <a:off x="0" y="0"/>
              <a:ext cx="914400" cy="9144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25" name="Shape"/>
            <p:cNvSpPr/>
            <p:nvPr/>
          </p:nvSpPr>
          <p:spPr>
            <a:xfrm>
              <a:off x="263102" y="272837"/>
              <a:ext cx="388197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26" name="Shape"/>
            <p:cNvSpPr/>
            <p:nvPr/>
          </p:nvSpPr>
          <p:spPr>
            <a:xfrm>
              <a:off x="0" y="0"/>
              <a:ext cx="9144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2700" cap="flat">
              <a:solidFill>
                <a:srgbClr val="5600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  <p:grpSp>
        <p:nvGrpSpPr>
          <p:cNvPr id="931" name="Smiley Face 13"/>
          <p:cNvGrpSpPr/>
          <p:nvPr/>
        </p:nvGrpSpPr>
        <p:grpSpPr>
          <a:xfrm>
            <a:off x="9293977" y="3214281"/>
            <a:ext cx="914401" cy="914401"/>
            <a:chOff x="0" y="0"/>
            <a:chExt cx="914400" cy="914400"/>
          </a:xfrm>
        </p:grpSpPr>
        <p:sp>
          <p:nvSpPr>
            <p:cNvPr id="928" name="Circle"/>
            <p:cNvSpPr/>
            <p:nvPr/>
          </p:nvSpPr>
          <p:spPr>
            <a:xfrm>
              <a:off x="0" y="0"/>
              <a:ext cx="914400" cy="9144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29" name="Shape"/>
            <p:cNvSpPr/>
            <p:nvPr/>
          </p:nvSpPr>
          <p:spPr>
            <a:xfrm>
              <a:off x="263102" y="272837"/>
              <a:ext cx="388197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  <p:sp>
          <p:nvSpPr>
            <p:cNvPr id="930" name="Shape"/>
            <p:cNvSpPr/>
            <p:nvPr/>
          </p:nvSpPr>
          <p:spPr>
            <a:xfrm>
              <a:off x="0" y="0"/>
              <a:ext cx="9144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2700" cap="flat">
              <a:solidFill>
                <a:srgbClr val="5600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6">
                      <a:lumOff val="6274"/>
                    </a:schemeClr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Title 1"/>
          <p:cNvSpPr txBox="1">
            <a:spLocks noGrp="1"/>
          </p:cNvSpPr>
          <p:nvPr>
            <p:ph type="title"/>
          </p:nvPr>
        </p:nvSpPr>
        <p:spPr>
          <a:xfrm>
            <a:off x="200072" y="1443273"/>
            <a:ext cx="6332347" cy="759907"/>
          </a:xfrm>
          <a:prstGeom prst="rect">
            <a:avLst/>
          </a:prstGeom>
        </p:spPr>
        <p:txBody>
          <a:bodyPr/>
          <a:lstStyle/>
          <a:p>
            <a:pPr defTabSz="411479">
              <a:defRPr sz="1619"/>
            </a:pPr>
            <a:r>
              <a:t>We focus on key metrics because we continue to design around our students’ reality using student-centered engineering and value stream analysis</a:t>
            </a:r>
            <a:r>
              <a:rPr sz="1800"/>
              <a:t>.</a:t>
            </a:r>
          </a:p>
        </p:txBody>
      </p:sp>
      <p:pic>
        <p:nvPicPr>
          <p:cNvPr id="93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1" y="1"/>
            <a:ext cx="5715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discover_rutgers_university-newark_v2 (1080p).mp4" descr="discover_rutgers_university-newark_v2 (1080p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8" fill="hold"/>
                                        <p:tgtEl>
                                          <p:spTgt spid="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38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extBox 10"/>
          <p:cNvSpPr txBox="1">
            <a:spLocks noGrp="1"/>
          </p:cNvSpPr>
          <p:nvPr>
            <p:ph type="sldNum" sz="quarter" idx="2"/>
          </p:nvPr>
        </p:nvSpPr>
        <p:spPr>
          <a:xfrm>
            <a:off x="11607659" y="6484286"/>
            <a:ext cx="174772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941" name="Title 1"/>
          <p:cNvSpPr txBox="1">
            <a:spLocks noGrp="1"/>
          </p:cNvSpPr>
          <p:nvPr>
            <p:ph type="title"/>
          </p:nvPr>
        </p:nvSpPr>
        <p:spPr>
          <a:xfrm>
            <a:off x="731520" y="548640"/>
            <a:ext cx="9509760" cy="594361"/>
          </a:xfrm>
          <a:prstGeom prst="rect">
            <a:avLst/>
          </a:prstGeom>
        </p:spPr>
        <p:txBody>
          <a:bodyPr/>
          <a:lstStyle/>
          <a:p>
            <a:r>
              <a:t>Who We Serve</a:t>
            </a:r>
          </a:p>
        </p:txBody>
      </p:sp>
      <p:sp>
        <p:nvSpPr>
          <p:cNvPr id="942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20" y="1143000"/>
            <a:ext cx="9509760" cy="415155"/>
          </a:xfrm>
          <a:prstGeom prst="rect">
            <a:avLst/>
          </a:prstGeom>
        </p:spPr>
        <p:txBody>
          <a:bodyPr/>
          <a:lstStyle>
            <a:lvl1pPr defTabSz="832104">
              <a:spcBef>
                <a:spcPts val="900"/>
              </a:spcBef>
              <a:defRPr sz="1820" spc="182"/>
            </a:lvl1pPr>
          </a:lstStyle>
          <a:p>
            <a:r>
              <a:t>Our students are talented, intelligent and time-constrained</a:t>
            </a:r>
          </a:p>
        </p:txBody>
      </p:sp>
      <p:sp>
        <p:nvSpPr>
          <p:cNvPr id="943" name="Text Placeholder 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4" name="Text Placeholder 4"/>
          <p:cNvSpPr>
            <a:spLocks noGrp="1"/>
          </p:cNvSpPr>
          <p:nvPr>
            <p:ph type="body" idx="22"/>
          </p:nvPr>
        </p:nvSpPr>
        <p:spPr>
          <a:xfrm>
            <a:off x="1426624" y="2284467"/>
            <a:ext cx="2590572" cy="7223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/>
            </a:lvl1pPr>
          </a:lstStyle>
          <a:p>
            <a:r>
              <a:t>56% Pell Eligible</a:t>
            </a:r>
          </a:p>
        </p:txBody>
      </p:sp>
      <p:sp>
        <p:nvSpPr>
          <p:cNvPr id="945" name="Text Placeholder 5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6" name="Text Placeholder 6"/>
          <p:cNvSpPr>
            <a:spLocks noGrp="1"/>
          </p:cNvSpPr>
          <p:nvPr>
            <p:ph type="body" idx="24"/>
          </p:nvPr>
        </p:nvSpPr>
        <p:spPr>
          <a:xfrm>
            <a:off x="1426622" y="3166489"/>
            <a:ext cx="3618345" cy="7223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/>
            </a:lvl1pPr>
          </a:lstStyle>
          <a:p>
            <a:r>
              <a:t>56% First Generation*</a:t>
            </a:r>
          </a:p>
        </p:txBody>
      </p:sp>
      <p:sp>
        <p:nvSpPr>
          <p:cNvPr id="947" name="Text Placeholder 7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8" name="Text Placeholder 8"/>
          <p:cNvSpPr>
            <a:spLocks noGrp="1"/>
          </p:cNvSpPr>
          <p:nvPr>
            <p:ph type="body" idx="26"/>
          </p:nvPr>
        </p:nvSpPr>
        <p:spPr>
          <a:xfrm>
            <a:off x="1426622" y="4058013"/>
            <a:ext cx="4091677" cy="7223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/>
            </a:lvl1pPr>
          </a:lstStyle>
          <a:p>
            <a:r>
              <a:t>88% Commuter</a:t>
            </a:r>
          </a:p>
        </p:txBody>
      </p:sp>
      <p:sp>
        <p:nvSpPr>
          <p:cNvPr id="949" name="Text Placeholder 9"/>
          <p:cNvSpPr>
            <a:spLocks noGrp="1"/>
          </p:cNvSpPr>
          <p:nvPr>
            <p:ph type="body" idx="27"/>
          </p:nvPr>
        </p:nvSpPr>
        <p:spPr>
          <a:xfrm>
            <a:off x="761999" y="4917699"/>
            <a:ext cx="396242" cy="33019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0" name="Text Placeholder 10"/>
          <p:cNvSpPr>
            <a:spLocks noGrp="1"/>
          </p:cNvSpPr>
          <p:nvPr>
            <p:ph type="body" idx="28"/>
          </p:nvPr>
        </p:nvSpPr>
        <p:spPr>
          <a:xfrm>
            <a:off x="1426621" y="4940034"/>
            <a:ext cx="4485082" cy="7223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/>
            </a:lvl1pPr>
          </a:lstStyle>
          <a:p>
            <a:r>
              <a:t>88% In-state; 94% w/in 75 miles</a:t>
            </a:r>
          </a:p>
        </p:txBody>
      </p:sp>
      <p:sp>
        <p:nvSpPr>
          <p:cNvPr id="951" name="Right Brace 12"/>
          <p:cNvSpPr/>
          <p:nvPr/>
        </p:nvSpPr>
        <p:spPr>
          <a:xfrm>
            <a:off x="5396838" y="2048461"/>
            <a:ext cx="1029729" cy="3589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31"/>
                  <a:pt x="10800" y="516"/>
                </a:cubicBezTo>
                <a:lnTo>
                  <a:pt x="10800" y="10284"/>
                </a:lnTo>
                <a:cubicBezTo>
                  <a:pt x="10800" y="10569"/>
                  <a:pt x="15635" y="10800"/>
                  <a:pt x="21600" y="10800"/>
                </a:cubicBezTo>
                <a:cubicBezTo>
                  <a:pt x="15635" y="10800"/>
                  <a:pt x="10800" y="11031"/>
                  <a:pt x="10800" y="11316"/>
                </a:cubicBezTo>
                <a:lnTo>
                  <a:pt x="10800" y="21084"/>
                </a:lnTo>
                <a:cubicBezTo>
                  <a:pt x="10800" y="21369"/>
                  <a:pt x="5965" y="21600"/>
                  <a:pt x="0" y="21600"/>
                </a:cubicBezTo>
              </a:path>
            </a:pathLst>
          </a:custGeom>
          <a:ln w="98425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952" name="TextBox 13"/>
          <p:cNvSpPr txBox="1"/>
          <p:nvPr/>
        </p:nvSpPr>
        <p:spPr>
          <a:xfrm>
            <a:off x="6919694" y="1496160"/>
            <a:ext cx="4649601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t>When time is scarce and systems are confusing, the default outcome is attrition.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Our job is to remove friction and add fuel to the value stream.</a:t>
            </a:r>
          </a:p>
        </p:txBody>
      </p:sp>
      <p:pic>
        <p:nvPicPr>
          <p:cNvPr id="95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221" y="3185168"/>
            <a:ext cx="4618793" cy="3124193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TextBox 15"/>
          <p:cNvSpPr txBox="1"/>
          <p:nvPr/>
        </p:nvSpPr>
        <p:spPr>
          <a:xfrm>
            <a:off x="476643" y="6011917"/>
            <a:ext cx="348469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*Parents have no college degree.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Title 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769768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t>Student Success</a:t>
            </a:r>
          </a:p>
        </p:txBody>
      </p:sp>
      <p:sp>
        <p:nvSpPr>
          <p:cNvPr id="957" name="TextBox 16"/>
          <p:cNvSpPr txBox="1"/>
          <p:nvPr/>
        </p:nvSpPr>
        <p:spPr>
          <a:xfrm>
            <a:off x="485164" y="6334216"/>
            <a:ext cx="1134300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Note: The 1-year retention rate for 2025, the 4-year graduation rates for 2023–2025, and the 6-year graduation rate for 2025 are based on preliminary (non-IPEDS) data. The ranking graduation rates reflect a 4-year rolling average of IPEDS graduation rates data.</a:t>
            </a:r>
          </a:p>
        </p:txBody>
      </p:sp>
      <p:graphicFrame>
        <p:nvGraphicFramePr>
          <p:cNvPr id="958" name="Chart 29"/>
          <p:cNvGraphicFramePr/>
          <p:nvPr/>
        </p:nvGraphicFramePr>
        <p:xfrm>
          <a:off x="6093102" y="3944076"/>
          <a:ext cx="4494254" cy="229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59" name="Chart 5"/>
          <p:cNvGraphicFramePr/>
          <p:nvPr/>
        </p:nvGraphicFramePr>
        <p:xfrm>
          <a:off x="715909" y="1344414"/>
          <a:ext cx="4564886" cy="229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60" name="Chart 6"/>
          <p:cNvGraphicFramePr/>
          <p:nvPr/>
        </p:nvGraphicFramePr>
        <p:xfrm>
          <a:off x="6017262" y="1305379"/>
          <a:ext cx="4494254" cy="2293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61" name="Chart 7"/>
          <p:cNvGraphicFramePr/>
          <p:nvPr/>
        </p:nvGraphicFramePr>
        <p:xfrm>
          <a:off x="835302" y="3983112"/>
          <a:ext cx="4494254" cy="2293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Title 1"/>
          <p:cNvSpPr txBox="1">
            <a:spLocks noGrp="1"/>
          </p:cNvSpPr>
          <p:nvPr>
            <p:ph type="title"/>
          </p:nvPr>
        </p:nvSpPr>
        <p:spPr>
          <a:xfrm>
            <a:off x="1024418" y="2260691"/>
            <a:ext cx="10287001" cy="759907"/>
          </a:xfrm>
          <a:prstGeom prst="rect">
            <a:avLst/>
          </a:prstGeom>
        </p:spPr>
        <p:txBody>
          <a:bodyPr/>
          <a:lstStyle>
            <a:lvl1pPr defTabSz="548640">
              <a:defRPr sz="2400"/>
            </a:lvl1pPr>
          </a:lstStyle>
          <a:p>
            <a:r>
              <a:t>The business of student success and thriving requires us to design an ecosystem that facilitates movement through the value stream.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extBox 14"/>
          <p:cNvSpPr txBox="1">
            <a:spLocks noGrp="1"/>
          </p:cNvSpPr>
          <p:nvPr>
            <p:ph type="sldNum" sz="quarter" idx="2"/>
          </p:nvPr>
        </p:nvSpPr>
        <p:spPr>
          <a:xfrm>
            <a:off x="11607659" y="6484286"/>
            <a:ext cx="174772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966" name="Title 1"/>
          <p:cNvSpPr txBox="1">
            <a:spLocks noGrp="1"/>
          </p:cNvSpPr>
          <p:nvPr>
            <p:ph type="title"/>
          </p:nvPr>
        </p:nvSpPr>
        <p:spPr>
          <a:xfrm>
            <a:off x="731521" y="548640"/>
            <a:ext cx="10748858" cy="576073"/>
          </a:xfrm>
          <a:prstGeom prst="rect">
            <a:avLst/>
          </a:prstGeom>
        </p:spPr>
        <p:txBody>
          <a:bodyPr/>
          <a:lstStyle/>
          <a:p>
            <a:r>
              <a:t>Examples of Ecosystem Components</a:t>
            </a:r>
          </a:p>
        </p:txBody>
      </p:sp>
      <p:sp>
        <p:nvSpPr>
          <p:cNvPr id="9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19" y="1143000"/>
            <a:ext cx="10748859" cy="41515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8" name="Text Placeholder 4"/>
          <p:cNvSpPr>
            <a:spLocks noGrp="1"/>
          </p:cNvSpPr>
          <p:nvPr>
            <p:ph type="body" idx="22"/>
          </p:nvPr>
        </p:nvSpPr>
        <p:spPr>
          <a:xfrm>
            <a:off x="705412" y="4303602"/>
            <a:ext cx="2286001" cy="5363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Braven Career Accelerator</a:t>
            </a:r>
          </a:p>
        </p:txBody>
      </p:sp>
      <p:sp>
        <p:nvSpPr>
          <p:cNvPr id="969" name="Text Placeholder 5"/>
          <p:cNvSpPr>
            <a:spLocks noGrp="1"/>
          </p:cNvSpPr>
          <p:nvPr>
            <p:ph type="body" idx="23"/>
          </p:nvPr>
        </p:nvSpPr>
        <p:spPr>
          <a:xfrm>
            <a:off x="714392" y="4879201"/>
            <a:ext cx="2286001" cy="1298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Empowers students with career skills, social capital and high-impact leadership practices.</a:t>
            </a:r>
          </a:p>
        </p:txBody>
      </p:sp>
      <p:sp>
        <p:nvSpPr>
          <p:cNvPr id="970" name="Text Placeholder 7"/>
          <p:cNvSpPr>
            <a:spLocks noGrp="1"/>
          </p:cNvSpPr>
          <p:nvPr>
            <p:ph type="body" idx="25"/>
          </p:nvPr>
        </p:nvSpPr>
        <p:spPr>
          <a:xfrm>
            <a:off x="3537137" y="4342870"/>
            <a:ext cx="2286001" cy="5363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One Stop</a:t>
            </a:r>
          </a:p>
        </p:txBody>
      </p:sp>
      <p:sp>
        <p:nvSpPr>
          <p:cNvPr id="971" name="Text Placeholder 8"/>
          <p:cNvSpPr>
            <a:spLocks noGrp="1"/>
          </p:cNvSpPr>
          <p:nvPr>
            <p:ph type="body" idx="26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Centralizes services so students focus less on navigating systems and more on achieving their goals.</a:t>
            </a:r>
          </a:p>
        </p:txBody>
      </p:sp>
      <p:sp>
        <p:nvSpPr>
          <p:cNvPr id="972" name="Text Placeholder 10"/>
          <p:cNvSpPr>
            <a:spLocks noGrp="1"/>
          </p:cNvSpPr>
          <p:nvPr>
            <p:ph type="body" idx="28"/>
          </p:nvPr>
        </p:nvSpPr>
        <p:spPr>
          <a:xfrm>
            <a:off x="6368863" y="4253603"/>
            <a:ext cx="2286001" cy="5363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Wrap-around Supports</a:t>
            </a:r>
          </a:p>
        </p:txBody>
      </p:sp>
      <p:sp>
        <p:nvSpPr>
          <p:cNvPr id="973" name="Text Placeholder 11"/>
          <p:cNvSpPr>
            <a:spLocks noGrp="1"/>
          </p:cNvSpPr>
          <p:nvPr>
            <p:ph type="body" idx="29"/>
          </p:nvPr>
        </p:nvSpPr>
        <p:spPr>
          <a:xfrm>
            <a:off x="6265583" y="4799131"/>
            <a:ext cx="2510517" cy="1298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CARE Team supports mental health, food and housing, clothing and living necessities.</a:t>
            </a:r>
          </a:p>
        </p:txBody>
      </p:sp>
      <p:grpSp>
        <p:nvGrpSpPr>
          <p:cNvPr id="976" name="Picture Placeholder 18"/>
          <p:cNvGrpSpPr/>
          <p:nvPr/>
        </p:nvGrpSpPr>
        <p:grpSpPr>
          <a:xfrm>
            <a:off x="9355079" y="2084153"/>
            <a:ext cx="1898766" cy="1940592"/>
            <a:chOff x="0" y="0"/>
            <a:chExt cx="1898764" cy="1940591"/>
          </a:xfrm>
        </p:grpSpPr>
        <p:sp>
          <p:nvSpPr>
            <p:cNvPr id="974" name="Rectangle"/>
            <p:cNvSpPr/>
            <p:nvPr/>
          </p:nvSpPr>
          <p:spPr>
            <a:xfrm>
              <a:off x="0" y="0"/>
              <a:ext cx="1898765" cy="1940592"/>
            </a:xfrm>
            <a:prstGeom prst="rect">
              <a:avLst/>
            </a:prstGeom>
            <a:solidFill>
              <a:srgbClr val="E4E4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975" name="image21.png" descr="image21.png"/>
            <p:cNvPicPr>
              <a:picLocks noChangeAspect="1"/>
            </p:cNvPicPr>
            <p:nvPr/>
          </p:nvPicPr>
          <p:blipFill>
            <a:blip r:embed="rId2"/>
            <a:srcRect l="12534" r="12534"/>
            <a:stretch>
              <a:fillRect/>
            </a:stretch>
          </p:blipFill>
          <p:spPr>
            <a:xfrm>
              <a:off x="0" y="0"/>
              <a:ext cx="1898765" cy="1940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7" name="Text Placeholder 13"/>
          <p:cNvSpPr>
            <a:spLocks noGrp="1"/>
          </p:cNvSpPr>
          <p:nvPr>
            <p:ph type="body" idx="31"/>
          </p:nvPr>
        </p:nvSpPr>
        <p:spPr>
          <a:xfrm>
            <a:off x="9153473" y="4227874"/>
            <a:ext cx="2286001" cy="5363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Student Journey Mapping</a:t>
            </a:r>
          </a:p>
        </p:txBody>
      </p:sp>
      <p:sp>
        <p:nvSpPr>
          <p:cNvPr id="978" name="Text Placeholder 14"/>
          <p:cNvSpPr>
            <a:spLocks noGrp="1"/>
          </p:cNvSpPr>
          <p:nvPr>
            <p:ph type="body" idx="3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Student-centered process to understand facilitators and barriers along the journey. </a:t>
            </a:r>
          </a:p>
        </p:txBody>
      </p:sp>
      <p:pic>
        <p:nvPicPr>
          <p:cNvPr id="979" name="Picture 2" descr="Picture 2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21863" r="21863"/>
          <a:stretch>
            <a:fillRect/>
          </a:stretch>
        </p:blipFill>
        <p:spPr>
          <a:xfrm>
            <a:off x="938155" y="2184242"/>
            <a:ext cx="1746506" cy="1746505"/>
          </a:xfrm>
          <a:prstGeom prst="rect">
            <a:avLst/>
          </a:prstGeom>
        </p:spPr>
      </p:pic>
      <p:grpSp>
        <p:nvGrpSpPr>
          <p:cNvPr id="983" name="object 4"/>
          <p:cNvGrpSpPr/>
          <p:nvPr/>
        </p:nvGrpSpPr>
        <p:grpSpPr>
          <a:xfrm>
            <a:off x="3472719" y="2184242"/>
            <a:ext cx="2350173" cy="2011347"/>
            <a:chOff x="0" y="0"/>
            <a:chExt cx="2350171" cy="2011346"/>
          </a:xfrm>
        </p:grpSpPr>
        <p:pic>
          <p:nvPicPr>
            <p:cNvPr id="980" name="object 5" descr="object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591" y="0"/>
              <a:ext cx="2113629" cy="685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1" name="object 6" descr="object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908" y="685834"/>
              <a:ext cx="1937258" cy="725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2" name="object 7" descr="object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378266"/>
              <a:ext cx="2350172" cy="633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84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019" y="2143556"/>
            <a:ext cx="2011406" cy="2011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35" y="0"/>
            <a:ext cx="10632558" cy="6783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33"/>
      </a:accent1>
      <a:accent2>
        <a:srgbClr val="212121"/>
      </a:accent2>
      <a:accent3>
        <a:srgbClr val="8E0D18"/>
      </a:accent3>
      <a:accent4>
        <a:srgbClr val="666666"/>
      </a:accent4>
      <a:accent5>
        <a:srgbClr val="D7D7D7"/>
      </a:accent5>
      <a:accent6>
        <a:srgbClr val="EFEFEF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6274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ource sans 3"/>
            <a:ea typeface="Source sans 3"/>
            <a:cs typeface="Source sans 3"/>
            <a:sym typeface="Source sans 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ource sans 3"/>
            <a:ea typeface="Source sans 3"/>
            <a:cs typeface="Source sans 3"/>
            <a:sym typeface="Source sans 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33"/>
      </a:accent1>
      <a:accent2>
        <a:srgbClr val="212121"/>
      </a:accent2>
      <a:accent3>
        <a:srgbClr val="8E0D18"/>
      </a:accent3>
      <a:accent4>
        <a:srgbClr val="666666"/>
      </a:accent4>
      <a:accent5>
        <a:srgbClr val="D7D7D7"/>
      </a:accent5>
      <a:accent6>
        <a:srgbClr val="EFEFEF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6274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ource sans 3"/>
            <a:ea typeface="Source sans 3"/>
            <a:cs typeface="Source sans 3"/>
            <a:sym typeface="Source sans 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ource sans 3"/>
            <a:ea typeface="Source sans 3"/>
            <a:cs typeface="Source sans 3"/>
            <a:sym typeface="Source sans 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2119</Words>
  <Application>Microsoft Office PowerPoint</Application>
  <PresentationFormat>Widescreen</PresentationFormat>
  <Paragraphs>115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PT Serif</vt:lpstr>
      <vt:lpstr>Source sans 3</vt:lpstr>
      <vt:lpstr>1_Office Theme</vt:lpstr>
      <vt:lpstr>Rutgers University – Newark: Engineering Opportunity Pathways for Social Mobility  </vt:lpstr>
      <vt:lpstr>PowerPoint Presentation</vt:lpstr>
      <vt:lpstr>We focus on key metrics because we continue to design around our students’ reality using student-centered engineering and value stream analysis.</vt:lpstr>
      <vt:lpstr>PowerPoint Presentation</vt:lpstr>
      <vt:lpstr>Who We Serve</vt:lpstr>
      <vt:lpstr>Student Success</vt:lpstr>
      <vt:lpstr>The business of student success and thriving requires us to design an ecosystem that facilitates movement through the value stream.</vt:lpstr>
      <vt:lpstr>Examples of Ecosystem Components</vt:lpstr>
      <vt:lpstr>PowerPoint Presentation</vt:lpstr>
      <vt:lpstr>We use data and student-centered approaches to design the institution such that  a low-socioeconomic status student working two jobs with family demands is no less likely to succeed than a student born to wealth or privilege.    (Paraphrased from Won’t Lose this Dream, A. Gumbel).</vt:lpstr>
      <vt:lpstr>“Won’t Lose This Dream!”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Tonya Smith-Jackson</dc:creator>
  <cp:lastModifiedBy>Tonya Smith-Jackson</cp:lastModifiedBy>
  <cp:revision>1</cp:revision>
  <dcterms:modified xsi:type="dcterms:W3CDTF">2026-03-31T15:08:04Z</dcterms:modified>
</cp:coreProperties>
</file>