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0" r:id="rId9"/>
    <p:sldId id="261" r:id="rId10"/>
    <p:sldId id="266" r:id="rId11"/>
    <p:sldId id="267" r:id="rId12"/>
    <p:sldId id="268" r:id="rId13"/>
    <p:sldId id="269" r:id="rId14"/>
    <p:sldId id="264" r:id="rId15"/>
    <p:sldId id="265" r:id="rId1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8DE256-85BB-B6CD-27D7-9C6D020433A9}" name="Taryn Cooper" initials="TC" userId="90+4+r5GwCD+D63mH35zJ8s1+Ybnb2R+x8D5Rb3cVxI=" providerId="None"/>
  <p188:author id="{FDA5BA61-9810-171C-DCF0-C3070B48BF1E}" name="Anna H" initials="AH" userId="8d13bb10ff93c00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3CF2B-FEC6-4149-8711-2A628FE19DD4}" v="610" dt="2026-09-10T19:48:49.372"/>
    <p1510:client id="{C34363E2-D5C8-41DA-A202-1CA0CBDB61FF}" v="73" dt="2026-09-11T12:13:16.54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/>
    <p:restoredTop sz="94688"/>
  </p:normalViewPr>
  <p:slideViewPr>
    <p:cSldViewPr>
      <p:cViewPr varScale="1">
        <p:scale>
          <a:sx n="124" d="100"/>
          <a:sy n="124" d="100"/>
        </p:scale>
        <p:origin x="132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FB02B-6A22-4AD8-8B57-66AD2A9F892C}" type="datetimeFigureOut"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3A013-DDA1-4920-9B30-26A25B6DB2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73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73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84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ANNA &amp; PAUL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29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39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 &amp; MORGAN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36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 &amp; MORGAN (ESP. MORGAN AS SHE HANDLES COMMITTEE ASSIGNMENTS)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12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ANNA (PAUL CHIME 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66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PAUL? (ANNA CHIME 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26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79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 &amp; MORGAN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06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 &amp; MORGAN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12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TARYN &amp; MORGAN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43A013-DDA1-4920-9B30-26A25B6DB21F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85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 u="sng">
                <a:solidFill>
                  <a:srgbClr val="0099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 u="sng">
                <a:solidFill>
                  <a:srgbClr val="0099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171188"/>
            <a:ext cx="9144000" cy="2687320"/>
          </a:xfrm>
          <a:custGeom>
            <a:avLst/>
            <a:gdLst/>
            <a:ahLst/>
            <a:cxnLst/>
            <a:rect l="l" t="t" r="r" b="b"/>
            <a:pathLst>
              <a:path w="9144000" h="2687320">
                <a:moveTo>
                  <a:pt x="9144000" y="0"/>
                </a:moveTo>
                <a:lnTo>
                  <a:pt x="0" y="0"/>
                </a:lnTo>
                <a:lnTo>
                  <a:pt x="0" y="2686812"/>
                </a:lnTo>
                <a:lnTo>
                  <a:pt x="9144000" y="2686812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17141" y="3635502"/>
            <a:ext cx="6111240" cy="890269"/>
          </a:xfrm>
          <a:custGeom>
            <a:avLst/>
            <a:gdLst/>
            <a:ahLst/>
            <a:cxnLst/>
            <a:rect l="l" t="t" r="r" b="b"/>
            <a:pathLst>
              <a:path w="6111240" h="890270">
                <a:moveTo>
                  <a:pt x="6111240" y="0"/>
                </a:moveTo>
                <a:lnTo>
                  <a:pt x="0" y="0"/>
                </a:lnTo>
                <a:lnTo>
                  <a:pt x="0" y="890015"/>
                </a:lnTo>
                <a:lnTo>
                  <a:pt x="6111240" y="890015"/>
                </a:lnTo>
                <a:lnTo>
                  <a:pt x="6111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30352"/>
            <a:ext cx="9143999" cy="10363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59307"/>
            <a:ext cx="9144000" cy="6350"/>
          </a:xfrm>
          <a:custGeom>
            <a:avLst/>
            <a:gdLst/>
            <a:ahLst/>
            <a:cxnLst/>
            <a:rect l="l" t="t" r="r" b="b"/>
            <a:pathLst>
              <a:path w="9144000" h="6350">
                <a:moveTo>
                  <a:pt x="0" y="0"/>
                </a:moveTo>
                <a:lnTo>
                  <a:pt x="9144000" y="6096"/>
                </a:lnTo>
              </a:path>
            </a:pathLst>
          </a:custGeom>
          <a:ln w="127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3192" y="86868"/>
            <a:ext cx="1595627" cy="374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431" y="686815"/>
            <a:ext cx="7115175" cy="5435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429" y="1320230"/>
            <a:ext cx="6434455" cy="438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 u="sng">
                <a:solidFill>
                  <a:srgbClr val="0099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87715" y="6404272"/>
            <a:ext cx="17399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olicies.rutgers.edu/B.aspx?BookId=12000&amp;PageId=45932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nate.rutgers.edu/senate-bylaw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enate.rutgers.edu/meeting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haley@ssw.rutgers.edu" TargetMode="External"/><Relationship Id="rId7" Type="http://schemas.openxmlformats.org/officeDocument/2006/relationships/hyperlink" Target="http://senate.rutgers.edu/" TargetMode="External"/><Relationship Id="rId2" Type="http://schemas.openxmlformats.org/officeDocument/2006/relationships/hyperlink" Target="mailto:admin@senate.rutgers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n145@senate.rutgers.edu" TargetMode="External"/><Relationship Id="rId5" Type="http://schemas.openxmlformats.org/officeDocument/2006/relationships/hyperlink" Target="mailto:vickih@rutgers.edu" TargetMode="External"/><Relationship Id="rId4" Type="http://schemas.openxmlformats.org/officeDocument/2006/relationships/hyperlink" Target="mailto:pboxer@psychology.rutgers.edu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6380" y="3712036"/>
            <a:ext cx="6111240" cy="802784"/>
          </a:xfrm>
          <a:prstGeom prst="rect">
            <a:avLst/>
          </a:prstGeom>
          <a:ln w="31750">
            <a:solidFill>
              <a:srgbClr val="5E5E52"/>
            </a:solidFill>
          </a:ln>
        </p:spPr>
        <p:txBody>
          <a:bodyPr vert="horz" wrap="square" lIns="0" tIns="185420" rIns="0" bIns="0" rtlCol="0">
            <a:spAutoFit/>
          </a:bodyPr>
          <a:lstStyle/>
          <a:p>
            <a:pPr marL="1314450">
              <a:lnSpc>
                <a:spcPct val="100000"/>
              </a:lnSpc>
            </a:pPr>
            <a:r>
              <a:rPr sz="2800" b="1" cap="small" dirty="0">
                <a:solidFill>
                  <a:srgbClr val="252525"/>
                </a:solidFill>
                <a:latin typeface="Arial"/>
                <a:cs typeface="Arial"/>
              </a:rPr>
              <a:t>Orientation 202</a:t>
            </a:r>
            <a:r>
              <a:rPr lang="en-US" sz="2800" b="1" cap="small" dirty="0">
                <a:solidFill>
                  <a:srgbClr val="252525"/>
                </a:solidFill>
                <a:latin typeface="Arial"/>
                <a:cs typeface="Arial"/>
              </a:rPr>
              <a:t>6-</a:t>
            </a:r>
            <a:r>
              <a:rPr sz="2800" b="1" cap="small" dirty="0">
                <a:solidFill>
                  <a:srgbClr val="252525"/>
                </a:solidFill>
                <a:latin typeface="Arial"/>
                <a:cs typeface="Arial"/>
              </a:rPr>
              <a:t>2</a:t>
            </a:r>
            <a:r>
              <a:rPr lang="en-US" sz="2800" b="1" cap="small" dirty="0">
                <a:solidFill>
                  <a:srgbClr val="252525"/>
                </a:solidFill>
                <a:latin typeface="Arial"/>
                <a:cs typeface="Arial"/>
              </a:rPr>
              <a:t>7</a:t>
            </a:r>
          </a:p>
          <a:p>
            <a:pPr marL="1314450">
              <a:lnSpc>
                <a:spcPct val="100000"/>
              </a:lnSpc>
            </a:pP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800" y="4872093"/>
            <a:ext cx="6553200" cy="15895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251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Chair: </a:t>
            </a:r>
            <a:r>
              <a:rPr lang="en-US" sz="2200" b="1" dirty="0">
                <a:solidFill>
                  <a:srgbClr val="FFFFFF"/>
                </a:solidFill>
                <a:latin typeface="Arial"/>
                <a:cs typeface="Arial"/>
              </a:rPr>
              <a:t>			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Anna Haley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ts val="2375"/>
              </a:lnSpc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Vice Chair: </a:t>
            </a:r>
            <a:r>
              <a:rPr lang="en-US" sz="2200" b="1" dirty="0">
                <a:solidFill>
                  <a:srgbClr val="FFFFFF"/>
                </a:solidFill>
                <a:latin typeface="Arial"/>
                <a:cs typeface="Arial"/>
              </a:rPr>
              <a:t>			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Paul Boxer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ts val="2375"/>
              </a:lnSpc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Executive Secretary: </a:t>
            </a:r>
            <a:r>
              <a:rPr lang="en-US" sz="22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Taryn Cooper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ts val="2510"/>
              </a:lnSpc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Administrative Assistant: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Morgan Smith</a:t>
            </a:r>
            <a:endParaRPr lang="en-US" sz="22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41300" indent="-228600">
              <a:lnSpc>
                <a:spcPts val="2510"/>
              </a:lnSpc>
              <a:buFont typeface="Arial"/>
              <a:buChar char="•"/>
              <a:tabLst>
                <a:tab pos="241300" algn="l"/>
              </a:tabLst>
            </a:pPr>
            <a:r>
              <a:rPr lang="en-US" sz="2200" b="1" dirty="0">
                <a:solidFill>
                  <a:srgbClr val="FFFFFF"/>
                </a:solidFill>
                <a:latin typeface="Arial"/>
                <a:cs typeface="Arial"/>
              </a:rPr>
              <a:t>Robert’s Rules Trainer: 	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Heather Pierce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72736" y="6501108"/>
            <a:ext cx="46990" cy="80645"/>
          </a:xfrm>
          <a:custGeom>
            <a:avLst/>
            <a:gdLst/>
            <a:ahLst/>
            <a:cxnLst/>
            <a:rect l="l" t="t" r="r" b="b"/>
            <a:pathLst>
              <a:path w="46990" h="80645">
                <a:moveTo>
                  <a:pt x="25831" y="0"/>
                </a:moveTo>
                <a:lnTo>
                  <a:pt x="21005" y="342"/>
                </a:lnTo>
                <a:lnTo>
                  <a:pt x="1066" y="13030"/>
                </a:lnTo>
                <a:lnTo>
                  <a:pt x="190" y="14465"/>
                </a:lnTo>
                <a:lnTo>
                  <a:pt x="0" y="18897"/>
                </a:lnTo>
                <a:lnTo>
                  <a:pt x="406" y="20573"/>
                </a:lnTo>
                <a:lnTo>
                  <a:pt x="977" y="21107"/>
                </a:lnTo>
                <a:lnTo>
                  <a:pt x="1358" y="21208"/>
                </a:lnTo>
                <a:lnTo>
                  <a:pt x="2933" y="20789"/>
                </a:lnTo>
                <a:lnTo>
                  <a:pt x="19151" y="11175"/>
                </a:lnTo>
                <a:lnTo>
                  <a:pt x="19151" y="71958"/>
                </a:lnTo>
                <a:lnTo>
                  <a:pt x="2476" y="71958"/>
                </a:lnTo>
                <a:lnTo>
                  <a:pt x="1854" y="72047"/>
                </a:lnTo>
                <a:lnTo>
                  <a:pt x="1092" y="72682"/>
                </a:lnTo>
                <a:lnTo>
                  <a:pt x="317" y="74891"/>
                </a:lnTo>
                <a:lnTo>
                  <a:pt x="254" y="77063"/>
                </a:lnTo>
                <a:lnTo>
                  <a:pt x="571" y="78790"/>
                </a:lnTo>
                <a:lnTo>
                  <a:pt x="1193" y="79882"/>
                </a:lnTo>
                <a:lnTo>
                  <a:pt x="1930" y="80403"/>
                </a:lnTo>
                <a:lnTo>
                  <a:pt x="44526" y="80479"/>
                </a:lnTo>
                <a:lnTo>
                  <a:pt x="45339" y="80111"/>
                </a:lnTo>
                <a:lnTo>
                  <a:pt x="46151" y="78790"/>
                </a:lnTo>
                <a:lnTo>
                  <a:pt x="46456" y="76276"/>
                </a:lnTo>
                <a:lnTo>
                  <a:pt x="46202" y="73825"/>
                </a:lnTo>
                <a:lnTo>
                  <a:pt x="45453" y="72415"/>
                </a:lnTo>
                <a:lnTo>
                  <a:pt x="44564" y="71958"/>
                </a:lnTo>
                <a:lnTo>
                  <a:pt x="29781" y="71958"/>
                </a:lnTo>
                <a:lnTo>
                  <a:pt x="29781" y="1727"/>
                </a:lnTo>
                <a:lnTo>
                  <a:pt x="29476" y="787"/>
                </a:lnTo>
                <a:lnTo>
                  <a:pt x="28486" y="317"/>
                </a:lnTo>
                <a:lnTo>
                  <a:pt x="25831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263" y="905255"/>
            <a:ext cx="7886687" cy="18547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1" y="1443833"/>
            <a:ext cx="7440930" cy="479875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What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Rutgers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University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Senate?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Who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Senators?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How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Senate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managed?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</a:tabLst>
            </a:pPr>
            <a:r>
              <a:rPr lang="en-US" sz="3200" dirty="0">
                <a:latin typeface="Arial"/>
                <a:cs typeface="Arial"/>
              </a:rPr>
              <a:t>Senate committees and panels</a:t>
            </a: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</a:tabLst>
            </a:pPr>
            <a:r>
              <a:rPr lang="en-US" sz="3200" dirty="0">
                <a:latin typeface="Arial"/>
                <a:cs typeface="Arial"/>
              </a:rPr>
              <a:t>How does the Senate do its work</a:t>
            </a:r>
            <a:r>
              <a:rPr sz="3200" spc="-10" dirty="0"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</a:tabLst>
            </a:pPr>
            <a:r>
              <a:rPr lang="en-US" sz="3200" dirty="0">
                <a:latin typeface="Arial"/>
                <a:cs typeface="Arial"/>
              </a:rPr>
              <a:t>Senate meeting days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</a:tabLst>
            </a:pPr>
            <a:r>
              <a:rPr lang="en-US" sz="3200" dirty="0">
                <a:latin typeface="Arial"/>
                <a:cs typeface="Arial"/>
              </a:rPr>
              <a:t>So. many. feelings….</a:t>
            </a:r>
            <a:endParaRPr sz="32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To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whom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do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direct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questions?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Agenda</a:t>
            </a:r>
            <a:endParaRPr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1" y="1560194"/>
            <a:ext cx="7944484" cy="41139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985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38784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principal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shared</a:t>
            </a:r>
            <a:r>
              <a:rPr lang="en-US"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governance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advisory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body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President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buChar char="•"/>
              <a:tabLst>
                <a:tab pos="354965" algn="l"/>
              </a:tabLst>
            </a:pPr>
            <a:r>
              <a:rPr lang="en-US"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sole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institution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represents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all </a:t>
            </a:r>
            <a:r>
              <a:rPr sz="2400" dirty="0">
                <a:latin typeface="Arial"/>
                <a:cs typeface="Arial"/>
              </a:rPr>
              <a:t>faculty,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students,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staff,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alumni</a:t>
            </a:r>
            <a:r>
              <a:rPr lang="en-US" sz="2400" dirty="0">
                <a:latin typeface="Arial"/>
                <a:cs typeface="Arial"/>
              </a:rPr>
              <a:t>, and administrators – across all 4 “Chancellor-Led Units” –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before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lang="en-US" sz="2400" spc="-85" dirty="0">
                <a:latin typeface="Arial"/>
                <a:cs typeface="Arial"/>
              </a:rPr>
              <a:t>Rutgers </a:t>
            </a:r>
            <a:r>
              <a:rPr sz="2400" dirty="0">
                <a:latin typeface="Arial"/>
                <a:cs typeface="Arial"/>
              </a:rPr>
              <a:t>President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and </a:t>
            </a:r>
            <a:r>
              <a:rPr sz="2400" dirty="0">
                <a:latin typeface="Arial"/>
                <a:cs typeface="Arial"/>
              </a:rPr>
              <a:t>Board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Governors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400" dirty="0">
              <a:latin typeface="Arial"/>
              <a:cs typeface="Arial"/>
            </a:endParaRPr>
          </a:p>
          <a:p>
            <a:pPr marL="355600" marR="848994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lang="en-US" sz="2400" dirty="0">
                <a:latin typeface="Arial"/>
                <a:cs typeface="Arial"/>
                <a:hlinkClick r:id="rId3"/>
              </a:rPr>
              <a:t>per University policy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exercises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legislative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authority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certain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matters </a:t>
            </a:r>
            <a:r>
              <a:rPr sz="2400" dirty="0">
                <a:latin typeface="Arial"/>
                <a:cs typeface="Arial"/>
              </a:rPr>
              <a:t>delegated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by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Board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Governors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70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Rutgers</a:t>
            </a:r>
            <a:r>
              <a:rPr spc="-75" dirty="0"/>
              <a:t> </a:t>
            </a:r>
            <a:r>
              <a:rPr dirty="0"/>
              <a:t>University</a:t>
            </a:r>
            <a:r>
              <a:rPr spc="-65" dirty="0"/>
              <a:t> </a:t>
            </a:r>
            <a:r>
              <a:rPr spc="-10" dirty="0"/>
              <a:t>Senate?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0" y="1528699"/>
            <a:ext cx="8227569" cy="491224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spcAft>
                <a:spcPts val="1500"/>
              </a:spcAft>
              <a:buFont typeface="Arial"/>
              <a:buChar char="•"/>
              <a:tabLst>
                <a:tab pos="355600" algn="l"/>
              </a:tabLst>
            </a:pPr>
            <a:r>
              <a:rPr lang="en-US" sz="2800" dirty="0">
                <a:latin typeface="Arial"/>
                <a:cs typeface="Arial"/>
              </a:rPr>
              <a:t>A unit’s </a:t>
            </a:r>
            <a:r>
              <a:rPr sz="2800" dirty="0">
                <a:latin typeface="Arial"/>
                <a:cs typeface="Arial"/>
              </a:rPr>
              <a:t>entitlements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lang="en-US" sz="2800" spc="-55" dirty="0">
                <a:latin typeface="Arial"/>
                <a:cs typeface="Arial"/>
              </a:rPr>
              <a:t>to </a:t>
            </a:r>
            <a:r>
              <a:rPr lang="en-US" sz="2800" b="1" spc="-55" dirty="0">
                <a:latin typeface="Arial"/>
                <a:cs typeface="Arial"/>
              </a:rPr>
              <a:t>full-time faculty</a:t>
            </a:r>
            <a:r>
              <a:rPr lang="en-US" sz="2800" spc="-55" dirty="0">
                <a:latin typeface="Arial"/>
                <a:cs typeface="Arial"/>
              </a:rPr>
              <a:t> Senate representation </a:t>
            </a:r>
            <a:r>
              <a:rPr lang="en-US" sz="2800" spc="-20" dirty="0">
                <a:latin typeface="Arial"/>
                <a:cs typeface="Arial"/>
              </a:rPr>
              <a:t>are based on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lang="en-US" sz="2800" spc="-25" dirty="0">
                <a:latin typeface="Arial"/>
                <a:cs typeface="Arial"/>
              </a:rPr>
              <a:t>its </a:t>
            </a:r>
            <a:r>
              <a:rPr sz="2800" spc="-10" dirty="0">
                <a:latin typeface="Arial"/>
                <a:cs typeface="Arial"/>
              </a:rPr>
              <a:t>numbers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students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faculty</a:t>
            </a:r>
            <a:endParaRPr sz="2800" dirty="0">
              <a:latin typeface="Arial"/>
              <a:cs typeface="Arial"/>
            </a:endParaRPr>
          </a:p>
          <a:p>
            <a:pPr marL="355600" marR="5080" indent="-343535">
              <a:spcBef>
                <a:spcPts val="105"/>
              </a:spcBef>
              <a:spcAft>
                <a:spcPts val="1500"/>
              </a:spcAft>
              <a:buFont typeface="Arial"/>
              <a:buChar char="•"/>
            </a:pPr>
            <a:r>
              <a:rPr lang="en-US" sz="2800" spc="-10" dirty="0">
                <a:latin typeface="Arial"/>
                <a:cs typeface="Arial"/>
                <a:hlinkClick r:id="rId3"/>
              </a:rPr>
              <a:t>Senate Bylaws - Article I:Letter D, sections d-f</a:t>
            </a:r>
            <a:r>
              <a:rPr lang="en-US" sz="2800" spc="-10" dirty="0">
                <a:latin typeface="Arial"/>
                <a:cs typeface="Arial"/>
              </a:rPr>
              <a:t> sets full-time faculty algorithm</a:t>
            </a:r>
          </a:p>
          <a:p>
            <a:pPr marL="355600" marR="557530" indent="-342900">
              <a:spcAft>
                <a:spcPts val="1500"/>
              </a:spcAft>
              <a:buChar char="•"/>
              <a:tabLst>
                <a:tab pos="355600" algn="l"/>
              </a:tabLst>
            </a:pPr>
            <a:r>
              <a:rPr lang="en-US" sz="2800" dirty="0">
                <a:latin typeface="Arial"/>
                <a:cs typeface="Arial"/>
              </a:rPr>
              <a:t>Senate e</a:t>
            </a:r>
            <a:r>
              <a:rPr sz="2800" dirty="0">
                <a:latin typeface="Arial"/>
                <a:cs typeface="Arial"/>
              </a:rPr>
              <a:t>ntitlements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lang="en-US" sz="2800" b="1" spc="-65" dirty="0">
                <a:latin typeface="Arial"/>
                <a:cs typeface="Arial"/>
              </a:rPr>
              <a:t>staff </a:t>
            </a:r>
            <a:r>
              <a:rPr lang="en-US" sz="2800" spc="-65" dirty="0">
                <a:latin typeface="Arial"/>
                <a:cs typeface="Arial"/>
              </a:rPr>
              <a:t>(20 total: 7 NB, 6 RH, 4 Newark, 3 Camden), </a:t>
            </a:r>
            <a:r>
              <a:rPr lang="en-US" sz="2800" b="1" dirty="0">
                <a:latin typeface="Arial"/>
                <a:cs typeface="Arial"/>
              </a:rPr>
              <a:t>Lecturers </a:t>
            </a:r>
            <a:r>
              <a:rPr lang="en-US" sz="2800" dirty="0">
                <a:latin typeface="Arial"/>
                <a:cs typeface="Arial"/>
              </a:rPr>
              <a:t>(8 total: 2 per CLU),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lang="en-US" sz="2800" spc="-85" dirty="0">
                <a:latin typeface="Arial"/>
                <a:cs typeface="Arial"/>
              </a:rPr>
              <a:t>and </a:t>
            </a:r>
            <a:r>
              <a:rPr sz="2800" b="1" dirty="0">
                <a:latin typeface="Arial"/>
                <a:cs typeface="Arial"/>
              </a:rPr>
              <a:t>alumni</a:t>
            </a:r>
            <a:r>
              <a:rPr lang="en-US" sz="2800" b="1" dirty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cs typeface="Arial"/>
              </a:rPr>
              <a:t>(8) are </a:t>
            </a:r>
            <a:r>
              <a:rPr sz="2800" dirty="0">
                <a:latin typeface="Arial"/>
                <a:cs typeface="Arial"/>
              </a:rPr>
              <a:t>consistent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year-to-year</a:t>
            </a:r>
            <a:endParaRPr sz="2800" dirty="0">
              <a:latin typeface="Arial"/>
              <a:cs typeface="Arial"/>
            </a:endParaRPr>
          </a:p>
          <a:p>
            <a:pPr marL="354965" marR="127000" indent="-342900">
              <a:lnSpc>
                <a:spcPct val="100000"/>
              </a:lnSpc>
              <a:spcBef>
                <a:spcPts val="5"/>
              </a:spcBef>
              <a:spcAft>
                <a:spcPts val="1500"/>
              </a:spcAft>
              <a:buChar char="•"/>
              <a:tabLst>
                <a:tab pos="354965" algn="l"/>
              </a:tabLst>
            </a:pPr>
            <a:r>
              <a:rPr lang="en-US" sz="2800" dirty="0">
                <a:latin typeface="Arial"/>
                <a:cs typeface="Arial"/>
              </a:rPr>
              <a:t>Voting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Senators </a:t>
            </a:r>
            <a:r>
              <a:rPr lang="en-US" sz="2800" dirty="0">
                <a:latin typeface="Arial"/>
                <a:cs typeface="Arial"/>
              </a:rPr>
              <a:t>usually number about </a:t>
            </a:r>
            <a:r>
              <a:rPr sz="2800" spc="-20" dirty="0">
                <a:latin typeface="Arial"/>
                <a:cs typeface="Arial"/>
              </a:rPr>
              <a:t>220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Who</a:t>
            </a:r>
            <a:r>
              <a:rPr spc="-55" dirty="0"/>
              <a:t> </a:t>
            </a:r>
            <a:r>
              <a:rPr dirty="0"/>
              <a:t>are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Senators?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1" y="1533271"/>
            <a:ext cx="7891780" cy="4227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353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Executive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Committee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meets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prior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each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Senate meeting.</a:t>
            </a:r>
            <a:endParaRPr lang="en-US" sz="2400" spc="-10" dirty="0">
              <a:latin typeface="Arial"/>
              <a:cs typeface="Arial"/>
            </a:endParaRPr>
          </a:p>
          <a:p>
            <a:pPr marL="12700" marR="30353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endParaRPr sz="1000" dirty="0">
              <a:latin typeface="Arial"/>
              <a:cs typeface="Arial"/>
            </a:endParaRPr>
          </a:p>
          <a:p>
            <a:pPr marL="354965" indent="-342265">
              <a:lnSpc>
                <a:spcPts val="2795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lang="en-US" sz="2400" dirty="0">
                <a:latin typeface="Arial"/>
                <a:cs typeface="Arial"/>
              </a:rPr>
              <a:t>The EC’s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primary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duties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involve:</a:t>
            </a:r>
            <a:endParaRPr sz="2400" dirty="0">
              <a:latin typeface="Arial"/>
              <a:cs typeface="Arial"/>
            </a:endParaRPr>
          </a:p>
          <a:p>
            <a:pPr marL="754380" marR="5080" lvl="1" indent="-285115">
              <a:lnSpc>
                <a:spcPct val="72900"/>
              </a:lnSpc>
              <a:spcBef>
                <a:spcPts val="695"/>
              </a:spcBef>
              <a:buChar char="–"/>
              <a:tabLst>
                <a:tab pos="756285" algn="l"/>
              </a:tabLst>
            </a:pPr>
            <a:r>
              <a:rPr sz="2400" i="1" spc="-10" dirty="0">
                <a:latin typeface="Arial"/>
                <a:cs typeface="Arial"/>
              </a:rPr>
              <a:t>discussion</a:t>
            </a:r>
            <a:r>
              <a:rPr sz="2400" i="1" spc="-60" dirty="0">
                <a:latin typeface="Arial"/>
                <a:cs typeface="Arial"/>
              </a:rPr>
              <a:t> </a:t>
            </a:r>
            <a:r>
              <a:rPr lang="en-US" sz="2400" i="1" dirty="0">
                <a:latin typeface="Arial"/>
                <a:cs typeface="Arial"/>
              </a:rPr>
              <a:t>approval, and assignment </a:t>
            </a:r>
            <a:r>
              <a:rPr sz="2400" i="1" dirty="0">
                <a:latin typeface="Arial"/>
                <a:cs typeface="Arial"/>
              </a:rPr>
              <a:t>of</a:t>
            </a:r>
            <a:r>
              <a:rPr sz="2400" i="1" spc="-6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charges</a:t>
            </a:r>
            <a:r>
              <a:rPr sz="2400" i="1" spc="-7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to</a:t>
            </a:r>
            <a:r>
              <a:rPr sz="2400" i="1" spc="-9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committees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lang="en-US" sz="2400" i="1" spc="-25" dirty="0">
                <a:latin typeface="Arial"/>
                <a:cs typeface="Arial"/>
              </a:rPr>
              <a:t> </a:t>
            </a:r>
            <a:endParaRPr sz="2400" i="1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spcBef>
                <a:spcPts val="385"/>
              </a:spcBef>
              <a:buChar char="–"/>
              <a:tabLst>
                <a:tab pos="755015" algn="l"/>
              </a:tabLst>
            </a:pPr>
            <a:r>
              <a:rPr lang="en-US" sz="2400" i="1" dirty="0">
                <a:latin typeface="Arial"/>
                <a:cs typeface="Arial"/>
              </a:rPr>
              <a:t>r</a:t>
            </a:r>
            <a:r>
              <a:rPr sz="2400" i="1" dirty="0">
                <a:latin typeface="Arial"/>
                <a:cs typeface="Arial"/>
              </a:rPr>
              <a:t>eceipt</a:t>
            </a:r>
            <a:r>
              <a:rPr lang="en-US" sz="2400" i="1" spc="-20" dirty="0">
                <a:latin typeface="Arial"/>
                <a:cs typeface="Arial"/>
              </a:rPr>
              <a:t> and review </a:t>
            </a:r>
            <a:r>
              <a:rPr sz="2400" i="1" dirty="0">
                <a:latin typeface="Arial"/>
                <a:cs typeface="Arial"/>
              </a:rPr>
              <a:t>of</a:t>
            </a:r>
            <a:r>
              <a:rPr sz="2400" i="1" spc="-55" dirty="0">
                <a:latin typeface="Arial"/>
                <a:cs typeface="Arial"/>
              </a:rPr>
              <a:t> </a:t>
            </a:r>
            <a:r>
              <a:rPr sz="2400" i="1" spc="-20" dirty="0">
                <a:latin typeface="Arial"/>
                <a:cs typeface="Arial"/>
              </a:rPr>
              <a:t>committee</a:t>
            </a:r>
            <a:r>
              <a:rPr sz="2400" i="1" spc="-9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reports</a:t>
            </a:r>
            <a:r>
              <a:rPr lang="en-US" sz="2400" i="1" spc="-10" dirty="0">
                <a:latin typeface="Arial"/>
                <a:cs typeface="Arial"/>
              </a:rPr>
              <a:t>/resolutions, and docketing them</a:t>
            </a:r>
            <a:r>
              <a:rPr lang="en-US" sz="2400" i="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for</a:t>
            </a:r>
            <a:r>
              <a:rPr sz="2400" i="1" spc="-8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review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spc="-25" dirty="0">
                <a:latin typeface="Arial"/>
                <a:cs typeface="Arial"/>
              </a:rPr>
              <a:t>by</a:t>
            </a:r>
            <a:r>
              <a:rPr lang="en-US" sz="2400" i="1" spc="-2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the</a:t>
            </a:r>
            <a:r>
              <a:rPr sz="2400" i="1" spc="-8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whole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Senate</a:t>
            </a:r>
            <a:endParaRPr sz="2400" i="1" dirty="0"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spcBef>
                <a:spcPts val="505"/>
              </a:spcBef>
              <a:buChar char="–"/>
              <a:tabLst>
                <a:tab pos="755015" algn="l"/>
              </a:tabLst>
            </a:pPr>
            <a:r>
              <a:rPr lang="en-US" sz="2400" i="1" dirty="0">
                <a:latin typeface="Arial"/>
                <a:cs typeface="Arial"/>
              </a:rPr>
              <a:t>setting</a:t>
            </a:r>
            <a:r>
              <a:rPr sz="2400" i="1" spc="-10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the</a:t>
            </a:r>
            <a:r>
              <a:rPr sz="2400" i="1" spc="-1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agenda</a:t>
            </a:r>
            <a:r>
              <a:rPr sz="2400" i="1" spc="-6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for</a:t>
            </a:r>
            <a:r>
              <a:rPr sz="2400" i="1" spc="-10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forthcoming</a:t>
            </a:r>
            <a:r>
              <a:rPr sz="2400" i="1" spc="-8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Senate</a:t>
            </a:r>
            <a:r>
              <a:rPr sz="2400" i="1" spc="-90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meetings</a:t>
            </a:r>
            <a:endParaRPr lang="en-US" sz="2400" i="1" spc="-10" dirty="0">
              <a:latin typeface="Arial"/>
              <a:cs typeface="Arial"/>
            </a:endParaRPr>
          </a:p>
          <a:p>
            <a:pPr marL="469900" lvl="1">
              <a:lnSpc>
                <a:spcPct val="100000"/>
              </a:lnSpc>
              <a:spcBef>
                <a:spcPts val="505"/>
              </a:spcBef>
              <a:tabLst>
                <a:tab pos="755015" algn="l"/>
              </a:tabLst>
            </a:pPr>
            <a:endParaRPr sz="1000" dirty="0">
              <a:latin typeface="Arial"/>
              <a:cs typeface="Arial"/>
            </a:endParaRPr>
          </a:p>
          <a:p>
            <a:pPr marL="355600" marR="557530" indent="-342900">
              <a:lnSpc>
                <a:spcPct val="100000"/>
              </a:lnSpc>
              <a:spcBef>
                <a:spcPts val="50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EC </a:t>
            </a:r>
            <a:r>
              <a:rPr sz="2400" dirty="0">
                <a:latin typeface="Arial"/>
                <a:cs typeface="Arial"/>
              </a:rPr>
              <a:t>may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act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behalf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Senate,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if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necessary,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between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full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Senate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meetings.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60" dirty="0"/>
              <a:t> </a:t>
            </a:r>
            <a:r>
              <a:rPr dirty="0"/>
              <a:t>is</a:t>
            </a:r>
            <a:r>
              <a:rPr spc="-2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Senate</a:t>
            </a:r>
            <a:r>
              <a:rPr spc="-60" dirty="0"/>
              <a:t> </a:t>
            </a:r>
            <a:r>
              <a:rPr spc="-10" dirty="0"/>
              <a:t>managed?</a:t>
            </a:r>
          </a:p>
        </p:txBody>
      </p:sp>
    </p:spTree>
    <p:extLst>
      <p:ext uri="{BB962C8B-B14F-4D97-AF65-F5344CB8AC3E}">
        <p14:creationId xmlns:p14="http://schemas.microsoft.com/office/powerpoint/2010/main" val="84888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Senate</a:t>
            </a:r>
            <a:r>
              <a:rPr spc="-120" dirty="0"/>
              <a:t> </a:t>
            </a:r>
            <a:r>
              <a:rPr lang="en-US" dirty="0"/>
              <a:t>c</a:t>
            </a:r>
            <a:r>
              <a:rPr dirty="0"/>
              <a:t>ommittees</a:t>
            </a:r>
            <a:r>
              <a:rPr spc="-95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lang="en-US" spc="-10" dirty="0"/>
              <a:t>p</a:t>
            </a:r>
            <a:r>
              <a:rPr spc="-10" dirty="0"/>
              <a:t>anels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535431" y="1422780"/>
            <a:ext cx="8334135" cy="49814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Executive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Committee</a:t>
            </a:r>
            <a:r>
              <a:rPr lang="en-US" sz="2000" spc="-10" dirty="0">
                <a:latin typeface="Arial"/>
                <a:cs typeface="Arial"/>
              </a:rPr>
              <a:t> (representing all CLUs and constituencies, elected by the Senate)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endParaRPr sz="10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Standing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Committees</a:t>
            </a:r>
            <a:r>
              <a:rPr lang="en-US" sz="2000" spc="-10" dirty="0">
                <a:latin typeface="Arial"/>
                <a:cs typeface="Arial"/>
              </a:rPr>
              <a:t> (co-chairs elected by their committees)</a:t>
            </a:r>
            <a:endParaRPr sz="2000" dirty="0">
              <a:latin typeface="Arial"/>
              <a:cs typeface="Arial"/>
            </a:endParaRPr>
          </a:p>
          <a:p>
            <a:pPr marL="756285" marR="186055" lvl="1" indent="-287020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Academic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Standards,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Regulations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Admissions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Committee (ASRAC)</a:t>
            </a:r>
            <a:endParaRPr i="1" dirty="0">
              <a:latin typeface="Arial"/>
              <a:cs typeface="Arial"/>
            </a:endParaRPr>
          </a:p>
          <a:p>
            <a:pPr marL="756285" marR="186055" lvl="1" indent="-287020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Access,</a:t>
            </a:r>
            <a:r>
              <a:rPr i="1" spc="-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Belonging,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Inclusion,</a:t>
            </a:r>
            <a:r>
              <a:rPr i="1" spc="-6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Diversity,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Equity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Committee (ABIDE)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Budget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Finance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(BFC)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Faculty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Personnel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Affairs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(FPAC)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Information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Technology</a:t>
            </a:r>
            <a:r>
              <a:rPr i="1" spc="-6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(ITC)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Instruction,</a:t>
            </a:r>
            <a:r>
              <a:rPr i="1" spc="-8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Curricula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Advising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(ICAC)</a:t>
            </a:r>
            <a:endParaRPr i="1" dirty="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buChar char="•"/>
              <a:tabLst>
                <a:tab pos="826135" algn="l"/>
              </a:tabLst>
            </a:pPr>
            <a:r>
              <a:rPr i="1" dirty="0">
                <a:latin typeface="Arial"/>
                <a:cs typeface="Arial"/>
              </a:rPr>
              <a:t>Research</a:t>
            </a:r>
            <a:r>
              <a:rPr i="1" spc="-7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Graduate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Professional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Education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Committee 	(RGPEC)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Student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Affairs</a:t>
            </a:r>
            <a:r>
              <a:rPr i="1" spc="-4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(SAC)</a:t>
            </a:r>
            <a:endParaRPr i="1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i="1" dirty="0">
                <a:latin typeface="Arial"/>
                <a:cs typeface="Arial"/>
              </a:rPr>
              <a:t>University</a:t>
            </a:r>
            <a:r>
              <a:rPr i="1" spc="-4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Structure</a:t>
            </a:r>
            <a:r>
              <a:rPr i="1" spc="-6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and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Governance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Committee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(USGC)</a:t>
            </a:r>
            <a:endParaRPr lang="en-US" i="1" spc="-10" dirty="0">
              <a:latin typeface="Arial"/>
              <a:cs typeface="Arial"/>
            </a:endParaRPr>
          </a:p>
          <a:p>
            <a:pPr marL="469900" lvl="1">
              <a:lnSpc>
                <a:spcPct val="100000"/>
              </a:lnSpc>
              <a:tabLst>
                <a:tab pos="756285" algn="l"/>
              </a:tabLst>
            </a:pPr>
            <a:endParaRPr sz="1000" i="1" dirty="0">
              <a:latin typeface="Arial"/>
              <a:cs typeface="Arial"/>
            </a:endParaRPr>
          </a:p>
          <a:p>
            <a:pPr marL="299085" indent="-286385">
              <a:buFontTx/>
              <a:buChar char="•"/>
              <a:tabLst>
                <a:tab pos="299085" algn="l"/>
              </a:tabLst>
            </a:pPr>
            <a:r>
              <a:rPr lang="en-US" sz="2000" dirty="0">
                <a:latin typeface="Arial"/>
                <a:cs typeface="Arial"/>
              </a:rPr>
              <a:t>Elections Committee</a:t>
            </a:r>
          </a:p>
          <a:p>
            <a:pPr marL="12700">
              <a:tabLst>
                <a:tab pos="299085" algn="l"/>
              </a:tabLst>
            </a:pPr>
            <a:endParaRPr lang="en-US" sz="1000" dirty="0">
              <a:latin typeface="Arial"/>
              <a:cs typeface="Arial"/>
            </a:endParaRPr>
          </a:p>
          <a:p>
            <a:pPr marL="299085" indent="-286385">
              <a:buFontTx/>
              <a:buChar char="•"/>
              <a:tabLst>
                <a:tab pos="299085" algn="l"/>
              </a:tabLst>
            </a:pPr>
            <a:r>
              <a:rPr lang="en-US" sz="2000" dirty="0">
                <a:latin typeface="Arial"/>
                <a:cs typeface="Arial"/>
              </a:rPr>
              <a:t>Ad Hoc Committees</a:t>
            </a:r>
          </a:p>
          <a:p>
            <a:pPr marL="12700">
              <a:tabLst>
                <a:tab pos="299085" algn="l"/>
              </a:tabLst>
            </a:pPr>
            <a:endParaRPr lang="en-US" sz="10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2000" dirty="0">
                <a:latin typeface="Arial"/>
                <a:cs typeface="Arial"/>
              </a:rPr>
              <a:t>Appeals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Panel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862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1" y="2004019"/>
            <a:ext cx="8303771" cy="41671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609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lang="en-US" sz="2500" dirty="0">
                <a:latin typeface="Arial"/>
                <a:cs typeface="Arial"/>
              </a:rPr>
              <a:t>A proposed “</a:t>
            </a:r>
            <a:r>
              <a:rPr lang="en-US" sz="2500" b="1" dirty="0">
                <a:latin typeface="Arial"/>
                <a:cs typeface="Arial"/>
              </a:rPr>
              <a:t>charge</a:t>
            </a:r>
            <a:r>
              <a:rPr lang="en-US" sz="2500" dirty="0">
                <a:latin typeface="Arial"/>
                <a:cs typeface="Arial"/>
              </a:rPr>
              <a:t>” (work focus) is submitted to and reviewed/approved by EC, then assigned to a committee</a:t>
            </a: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lang="en-US" sz="2500" dirty="0">
                <a:latin typeface="Arial"/>
                <a:cs typeface="Arial"/>
              </a:rPr>
              <a:t>Committee conducts research and drafts report/recommendations/resolution</a:t>
            </a: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lang="en-US" sz="2500" dirty="0">
                <a:latin typeface="Arial"/>
                <a:cs typeface="Arial"/>
              </a:rPr>
              <a:t>Committee votes report/recommendations/resolution out of committee, sending it to the EC for review and docketing to a Senate meeting agenda</a:t>
            </a: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lang="en-US" sz="2500" dirty="0">
                <a:latin typeface="Arial"/>
                <a:cs typeface="Arial"/>
              </a:rPr>
              <a:t>All-Senate presentation, discussion, and vote</a:t>
            </a: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354965" algn="l"/>
              </a:tabLst>
            </a:pPr>
            <a:r>
              <a:rPr lang="en-US" sz="2500" dirty="0">
                <a:latin typeface="Arial"/>
                <a:cs typeface="Arial"/>
              </a:rPr>
              <a:t>Senate-approved reports/resolutions sent to President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431" y="686815"/>
            <a:ext cx="7115175" cy="997708"/>
          </a:xfrm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How does the Senate do its work?: </a:t>
            </a:r>
            <a:r>
              <a:rPr lang="en-US" i="1" spc="-10" dirty="0"/>
              <a:t>Charges, reports, and resolutions</a:t>
            </a:r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289245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31B11-AE82-BAE9-96B3-84CC87A7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1" y="686815"/>
            <a:ext cx="7115175" cy="461665"/>
          </a:xfrm>
        </p:spPr>
        <p:txBody>
          <a:bodyPr/>
          <a:lstStyle/>
          <a:p>
            <a:r>
              <a:rPr lang="en-US" spc="-10" dirty="0"/>
              <a:t>How does the Senate do its work?: </a:t>
            </a:r>
            <a:r>
              <a:rPr lang="en-US" i="1" spc="-10" dirty="0"/>
              <a:t>You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6E7AE-7A3B-3B95-2B1D-21E2CB38E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431" y="1524001"/>
            <a:ext cx="7922769" cy="4801314"/>
          </a:xfrm>
        </p:spPr>
        <p:txBody>
          <a:bodyPr/>
          <a:lstStyle/>
          <a:p>
            <a:r>
              <a:rPr lang="en-US" u="none" dirty="0">
                <a:solidFill>
                  <a:srgbClr val="0070C0"/>
                </a:solidFill>
              </a:rPr>
              <a:t>Shared governance is not a spectator sport.</a:t>
            </a:r>
          </a:p>
          <a:p>
            <a:endParaRPr lang="en-US" sz="2000" u="none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u="none" dirty="0">
                <a:solidFill>
                  <a:schemeClr val="tx1"/>
                </a:solidFill>
              </a:rPr>
              <a:t>Senate service involves: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tx1"/>
                </a:solidFill>
              </a:rPr>
              <a:t>Before meetings</a:t>
            </a:r>
            <a:r>
              <a:rPr lang="en-US" sz="2400" dirty="0">
                <a:solidFill>
                  <a:schemeClr val="tx1"/>
                </a:solidFill>
              </a:rPr>
              <a:t>: Reading reports docketed to a given agenda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tx1"/>
                </a:solidFill>
              </a:rPr>
              <a:t>Attending monthly Senate meeting days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tx1"/>
                </a:solidFill>
              </a:rPr>
              <a:t>After meetings</a:t>
            </a:r>
            <a:r>
              <a:rPr lang="en-US" sz="2400" u="none" dirty="0">
                <a:solidFill>
                  <a:schemeClr val="tx1"/>
                </a:solidFill>
              </a:rPr>
              <a:t>: providing updates to your constituents about Senate work, and communicating their concerns back to the Senate (via: your committee, other committees, the EC, and/or Senate leadership)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tx1"/>
                </a:solidFill>
              </a:rPr>
              <a:t>Between meetings</a:t>
            </a:r>
            <a:r>
              <a:rPr lang="en-US" sz="2400" dirty="0">
                <a:solidFill>
                  <a:schemeClr val="tx1"/>
                </a:solidFill>
              </a:rPr>
              <a:t>: contributing to research and writing of your committee’s charges</a:t>
            </a:r>
          </a:p>
        </p:txBody>
      </p:sp>
    </p:spTree>
    <p:extLst>
      <p:ext uri="{BB962C8B-B14F-4D97-AF65-F5344CB8AC3E}">
        <p14:creationId xmlns:p14="http://schemas.microsoft.com/office/powerpoint/2010/main" val="120848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431" y="1566989"/>
            <a:ext cx="8248650" cy="464229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276860">
              <a:lnSpc>
                <a:spcPts val="24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en-US" sz="2400" dirty="0">
                <a:latin typeface="Arial"/>
                <a:cs typeface="Arial"/>
              </a:rPr>
              <a:t>The Senate has monthly </a:t>
            </a:r>
            <a:r>
              <a:rPr lang="en-US" sz="2400" b="1" u="sng" dirty="0">
                <a:latin typeface="Arial"/>
                <a:cs typeface="Arial"/>
              </a:rPr>
              <a:t>meeting days</a:t>
            </a:r>
            <a:r>
              <a:rPr lang="en-US" sz="2400" b="1" dirty="0">
                <a:latin typeface="Arial"/>
                <a:cs typeface="Arial"/>
              </a:rPr>
              <a:t>:</a:t>
            </a:r>
            <a:endParaRPr lang="en-US" sz="2400" b="1" u="sng" dirty="0">
              <a:latin typeface="Arial"/>
              <a:cs typeface="Arial"/>
            </a:endParaRPr>
          </a:p>
          <a:p>
            <a:pPr marL="355600" marR="276860" lvl="7" indent="-342900">
              <a:lnSpc>
                <a:spcPts val="2400"/>
              </a:lnSpc>
              <a:spcBef>
                <a:spcPts val="180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400" dirty="0">
                <a:latin typeface="Arial"/>
                <a:cs typeface="Arial"/>
              </a:rPr>
              <a:t>8 times each academic year (schedule: </a:t>
            </a:r>
            <a:r>
              <a:rPr lang="en-US" sz="24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senate.rutgers.edu/meetings</a:t>
            </a:r>
            <a:r>
              <a:rPr lang="en-US" sz="24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)</a:t>
            </a:r>
            <a:endParaRPr lang="en-US" sz="2400" dirty="0">
              <a:latin typeface="Arial"/>
              <a:cs typeface="Arial"/>
            </a:endParaRPr>
          </a:p>
          <a:p>
            <a:pPr marL="355600" marR="276860" lvl="7" indent="-342900">
              <a:lnSpc>
                <a:spcPts val="2400"/>
              </a:lnSpc>
              <a:spcBef>
                <a:spcPts val="180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400" dirty="0">
                <a:latin typeface="Arial"/>
                <a:cs typeface="Arial"/>
              </a:rPr>
              <a:t>Over Zoom</a:t>
            </a:r>
          </a:p>
          <a:p>
            <a:pPr marL="355600" marR="276860" lvl="7" indent="-342900">
              <a:lnSpc>
                <a:spcPts val="2400"/>
              </a:lnSpc>
              <a:spcBef>
                <a:spcPts val="1800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400" dirty="0">
                <a:latin typeface="Arial"/>
                <a:cs typeface="Arial"/>
              </a:rPr>
              <a:t>Fridays from 10am to ~ 4pm:</a:t>
            </a:r>
          </a:p>
          <a:p>
            <a:pPr marL="755015" lvl="1" indent="-285115">
              <a:lnSpc>
                <a:spcPct val="100000"/>
              </a:lnSpc>
              <a:spcBef>
                <a:spcPts val="300"/>
              </a:spcBef>
              <a:buChar char="–"/>
              <a:tabLst>
                <a:tab pos="755015" algn="l"/>
              </a:tabLst>
            </a:pPr>
            <a:r>
              <a:rPr lang="en-US" sz="2400" spc="-20" dirty="0">
                <a:solidFill>
                  <a:srgbClr val="0070C0"/>
                </a:solidFill>
                <a:latin typeface="Arial"/>
                <a:cs typeface="Arial"/>
              </a:rPr>
              <a:t>10:00-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11:30</a:t>
            </a:r>
            <a:r>
              <a:rPr lang="en-US" sz="2400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am:</a:t>
            </a:r>
            <a:r>
              <a:rPr lang="en-US" sz="2400" spc="-50" dirty="0">
                <a:solidFill>
                  <a:srgbClr val="0070C0"/>
                </a:solidFill>
                <a:latin typeface="Arial"/>
                <a:cs typeface="Arial"/>
              </a:rPr>
              <a:t> 	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Senate</a:t>
            </a:r>
            <a:r>
              <a:rPr lang="en-US" sz="2400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spc="-10" dirty="0">
                <a:solidFill>
                  <a:srgbClr val="0070C0"/>
                </a:solidFill>
                <a:latin typeface="Arial"/>
                <a:cs typeface="Arial"/>
              </a:rPr>
              <a:t>committees</a:t>
            </a:r>
            <a:endParaRPr lang="en-US" sz="240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754380" marR="835660" lvl="1" indent="-285115">
              <a:lnSpc>
                <a:spcPct val="100000"/>
              </a:lnSpc>
              <a:spcBef>
                <a:spcPts val="204"/>
              </a:spcBef>
              <a:buChar char="–"/>
              <a:tabLst>
                <a:tab pos="756285" algn="l"/>
              </a:tabLst>
            </a:pPr>
            <a:r>
              <a:rPr lang="en-US" sz="2400" spc="-25" dirty="0">
                <a:solidFill>
                  <a:srgbClr val="0070C0"/>
                </a:solidFill>
                <a:latin typeface="Arial"/>
                <a:cs typeface="Arial"/>
              </a:rPr>
              <a:t>Noon-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1:00</a:t>
            </a:r>
            <a:r>
              <a:rPr lang="en-US" sz="2400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pm:</a:t>
            </a:r>
            <a:r>
              <a:rPr lang="en-US" sz="2400" spc="-50" dirty="0">
                <a:solidFill>
                  <a:srgbClr val="0070C0"/>
                </a:solidFill>
                <a:latin typeface="Arial"/>
                <a:cs typeface="Arial"/>
              </a:rPr>
              <a:t> 	Senate constituent caucuses  </a:t>
            </a:r>
            <a:endParaRPr lang="en-US" sz="240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755015" lvl="1" indent="-285115">
              <a:lnSpc>
                <a:spcPct val="100000"/>
              </a:lnSpc>
              <a:spcBef>
                <a:spcPts val="95"/>
              </a:spcBef>
              <a:buChar char="–"/>
              <a:tabLst>
                <a:tab pos="755015" algn="l"/>
              </a:tabLst>
            </a:pP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1:10</a:t>
            </a:r>
            <a:r>
              <a:rPr lang="en-US" sz="2400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pm</a:t>
            </a:r>
            <a:r>
              <a:rPr lang="en-US" sz="2400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to</a:t>
            </a:r>
            <a:r>
              <a:rPr lang="en-US" sz="2400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~4</a:t>
            </a:r>
            <a:r>
              <a:rPr lang="en-US" sz="2400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pm:</a:t>
            </a:r>
            <a:r>
              <a:rPr lang="en-US" sz="2400" spc="-40" dirty="0">
                <a:solidFill>
                  <a:srgbClr val="0070C0"/>
                </a:solidFill>
                <a:latin typeface="Arial"/>
                <a:cs typeface="Arial"/>
              </a:rPr>
              <a:t> 	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full</a:t>
            </a:r>
            <a:r>
              <a:rPr lang="en-US" sz="2400" spc="-6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rial"/>
                <a:cs typeface="Arial"/>
              </a:rPr>
              <a:t>Senate</a:t>
            </a:r>
            <a:r>
              <a:rPr lang="en-US" sz="2400" spc="-4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400" spc="-10" dirty="0">
                <a:solidFill>
                  <a:srgbClr val="0070C0"/>
                </a:solidFill>
                <a:latin typeface="Arial"/>
                <a:cs typeface="Arial"/>
              </a:rPr>
              <a:t>meeting</a:t>
            </a:r>
          </a:p>
          <a:p>
            <a:pPr marL="469900" lvl="1">
              <a:lnSpc>
                <a:spcPct val="100000"/>
              </a:lnSpc>
              <a:spcBef>
                <a:spcPts val="95"/>
              </a:spcBef>
              <a:tabLst>
                <a:tab pos="755015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700" marR="276860" lvl="7">
              <a:lnSpc>
                <a:spcPts val="2400"/>
              </a:lnSpc>
              <a:spcBef>
                <a:spcPts val="580"/>
              </a:spcBef>
              <a:tabLst>
                <a:tab pos="355600" algn="l"/>
              </a:tabLst>
            </a:pPr>
            <a:endParaRPr lang="en-US" sz="2400" dirty="0">
              <a:latin typeface="Arial"/>
              <a:cs typeface="Arial"/>
            </a:endParaRPr>
          </a:p>
          <a:p>
            <a:pPr marL="12700" marR="276860" lvl="8">
              <a:lnSpc>
                <a:spcPts val="2400"/>
              </a:lnSpc>
              <a:spcBef>
                <a:spcPts val="580"/>
              </a:spcBef>
              <a:tabLst>
                <a:tab pos="355600" algn="l"/>
              </a:tabLst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431" y="686815"/>
            <a:ext cx="711517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Senate</a:t>
            </a:r>
            <a:r>
              <a:rPr spc="-50" dirty="0"/>
              <a:t> </a:t>
            </a:r>
            <a:r>
              <a:rPr lang="en-US" spc="-10" dirty="0"/>
              <a:t>m</a:t>
            </a:r>
            <a:r>
              <a:rPr spc="-10" dirty="0"/>
              <a:t>eetings</a:t>
            </a:r>
          </a:p>
        </p:txBody>
      </p:sp>
    </p:spTree>
    <p:extLst>
      <p:ext uri="{BB962C8B-B14F-4D97-AF65-F5344CB8AC3E}">
        <p14:creationId xmlns:p14="http://schemas.microsoft.com/office/powerpoint/2010/main" val="409205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4B13F-3911-850B-974D-EA0151DD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1" y="686815"/>
            <a:ext cx="7313169" cy="923330"/>
          </a:xfrm>
        </p:spPr>
        <p:txBody>
          <a:bodyPr/>
          <a:lstStyle/>
          <a:p>
            <a:r>
              <a:rPr lang="en-US" dirty="0"/>
              <a:t>Some feelings Senators may experience during Senate meetings: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49A873-342C-8109-B49A-6D29C3677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0" y="1875960"/>
            <a:ext cx="4183321" cy="419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0A108782-0FB6-8B08-1132-8A8530863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721" y="1609573"/>
            <a:ext cx="5316279" cy="4454902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0F562093-DD92-3D85-CF33-17C5AC2793BF}"/>
              </a:ext>
            </a:extLst>
          </p:cNvPr>
          <p:cNvSpPr/>
          <p:nvPr/>
        </p:nvSpPr>
        <p:spPr>
          <a:xfrm rot="1860000">
            <a:off x="7898647" y="838797"/>
            <a:ext cx="510362" cy="7868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2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A7D3-747E-9629-8C86-8B1FBD246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1" y="686815"/>
            <a:ext cx="7115175" cy="923330"/>
          </a:xfrm>
        </p:spPr>
        <p:txBody>
          <a:bodyPr/>
          <a:lstStyle/>
          <a:p>
            <a:r>
              <a:rPr lang="en-US" dirty="0"/>
              <a:t>Some feelings Senate admin may experience during Senate meetings: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0D9D0D7-7D70-367A-15FD-4DAFAEA5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1711456"/>
            <a:ext cx="4794250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A07B8F8-33B9-7D44-5791-534932AD9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8800"/>
            <a:ext cx="54959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71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BB93E-E062-A9F6-E8BD-920D243FD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1" y="686815"/>
            <a:ext cx="7115175" cy="923330"/>
          </a:xfrm>
        </p:spPr>
        <p:txBody>
          <a:bodyPr/>
          <a:lstStyle/>
          <a:p>
            <a:r>
              <a:rPr lang="en-US" dirty="0"/>
              <a:t>Some feelings Senators may experience during Senate meetings: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59790AC-735A-61E7-2112-11565DD48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648245"/>
            <a:ext cx="6934200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842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1E959-61B9-C132-D634-F3F39F4D7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4FA15-40A7-F597-C707-B51DB402B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31" y="686815"/>
            <a:ext cx="7115175" cy="923330"/>
          </a:xfrm>
        </p:spPr>
        <p:txBody>
          <a:bodyPr/>
          <a:lstStyle/>
          <a:p>
            <a:r>
              <a:rPr lang="en-US" dirty="0"/>
              <a:t>Some feelings Senators may experience during Senate meetings: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A6C37F5-1A78-1523-5379-466821D5F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2" y="1610145"/>
            <a:ext cx="7115176" cy="464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569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04800" y="1320230"/>
            <a:ext cx="8610599" cy="4051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endParaRPr sz="1000" spc="-10" dirty="0">
              <a:hlinkClick r:id="rId2"/>
            </a:endParaRPr>
          </a:p>
          <a:p>
            <a:pPr marL="355600" marR="8686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5600" algn="l"/>
              </a:tabLst>
            </a:pPr>
            <a:r>
              <a:rPr lang="en-US" sz="2400" u="none" dirty="0">
                <a:solidFill>
                  <a:srgbClr val="000000"/>
                </a:solidFill>
              </a:rPr>
              <a:t>Prof. Anna Haley, Chair: </a:t>
            </a:r>
            <a:r>
              <a:rPr lang="en-US" sz="2200" u="none" dirty="0">
                <a:solidFill>
                  <a:srgbClr val="000000"/>
                </a:solidFill>
                <a:hlinkClick r:id="rId3"/>
              </a:rPr>
              <a:t>ahaley@ssw.rutgers.edu</a:t>
            </a:r>
            <a:r>
              <a:rPr lang="en-US" sz="2200" u="none" dirty="0">
                <a:solidFill>
                  <a:srgbClr val="000000"/>
                </a:solidFill>
              </a:rPr>
              <a:t> </a:t>
            </a:r>
          </a:p>
          <a:p>
            <a:pPr marL="355600" marR="8686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5600" algn="l"/>
              </a:tabLst>
            </a:pPr>
            <a:r>
              <a:rPr lang="en-US" sz="2400" u="none" dirty="0">
                <a:solidFill>
                  <a:srgbClr val="000000"/>
                </a:solidFill>
              </a:rPr>
              <a:t>Prof. Paul Boxer, Vice Chair: </a:t>
            </a:r>
            <a:r>
              <a:rPr lang="en-US" sz="2200" u="none" dirty="0">
                <a:hlinkClick r:id="rId4"/>
              </a:rPr>
              <a:t>pboxer@psychology.rutgers.edu</a:t>
            </a:r>
            <a:endParaRPr lang="en-US" sz="2200" u="none" dirty="0">
              <a:solidFill>
                <a:srgbClr val="000000"/>
              </a:solidFill>
            </a:endParaRPr>
          </a:p>
          <a:p>
            <a:pPr marL="355600" marR="8686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5600" algn="l"/>
              </a:tabLst>
            </a:pPr>
            <a:r>
              <a:rPr lang="en-US" sz="2400" u="none" dirty="0">
                <a:solidFill>
                  <a:srgbClr val="000000"/>
                </a:solidFill>
              </a:rPr>
              <a:t>Taryn Cooper</a:t>
            </a:r>
            <a:r>
              <a:rPr sz="2400" u="none" dirty="0">
                <a:solidFill>
                  <a:srgbClr val="000000"/>
                </a:solidFill>
              </a:rPr>
              <a:t>,</a:t>
            </a:r>
            <a:r>
              <a:rPr sz="2400" u="none" spc="-55" dirty="0">
                <a:solidFill>
                  <a:srgbClr val="000000"/>
                </a:solidFill>
              </a:rPr>
              <a:t> </a:t>
            </a:r>
            <a:r>
              <a:rPr sz="2400" u="none" dirty="0">
                <a:solidFill>
                  <a:srgbClr val="000000"/>
                </a:solidFill>
              </a:rPr>
              <a:t>Executive</a:t>
            </a:r>
            <a:r>
              <a:rPr sz="2400" u="none" spc="-60" dirty="0">
                <a:solidFill>
                  <a:srgbClr val="000000"/>
                </a:solidFill>
              </a:rPr>
              <a:t> </a:t>
            </a:r>
            <a:r>
              <a:rPr sz="2400" u="none" spc="-10" dirty="0">
                <a:solidFill>
                  <a:srgbClr val="000000"/>
                </a:solidFill>
              </a:rPr>
              <a:t>Secretary</a:t>
            </a:r>
            <a:r>
              <a:rPr lang="en-US" sz="2400" u="none" spc="-10" dirty="0">
                <a:solidFill>
                  <a:srgbClr val="000000"/>
                </a:solidFill>
              </a:rPr>
              <a:t>: </a:t>
            </a:r>
            <a:r>
              <a:rPr lang="en-US" sz="2200" spc="-10" dirty="0">
                <a:hlinkClick r:id="rId5"/>
              </a:rPr>
              <a:t>tc738@senate.rutgers.edu</a:t>
            </a:r>
          </a:p>
          <a:p>
            <a:pPr marL="355600" marR="868680" indent="-342900">
              <a:lnSpc>
                <a:spcPct val="100000"/>
              </a:lnSpc>
              <a:spcBef>
                <a:spcPts val="1800"/>
              </a:spcBef>
              <a:buChar char="•"/>
              <a:tabLst>
                <a:tab pos="355600" algn="l"/>
              </a:tabLst>
            </a:pPr>
            <a:r>
              <a:rPr lang="en-US" sz="2400" u="none" spc="-10" dirty="0">
                <a:solidFill>
                  <a:schemeClr val="tx1"/>
                </a:solidFill>
              </a:rPr>
              <a:t>Morgan Smith, Administrative Assistant: </a:t>
            </a:r>
            <a:r>
              <a:rPr lang="en-US" sz="2200" u="none" spc="-10" dirty="0">
                <a:solidFill>
                  <a:schemeClr val="tx1"/>
                </a:solidFill>
                <a:hlinkClick r:id="rId6"/>
              </a:rPr>
              <a:t>man145@senate.rutgers.edu</a:t>
            </a:r>
            <a:r>
              <a:rPr lang="en-US" sz="2200" u="none" spc="-10" dirty="0">
                <a:solidFill>
                  <a:schemeClr val="tx1"/>
                </a:solidFill>
              </a:rPr>
              <a:t> </a:t>
            </a:r>
            <a:endParaRPr lang="en-US" sz="2200" u="none" spc="-1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330"/>
              </a:spcBef>
              <a:buFont typeface="Arial"/>
              <a:buChar char="•"/>
            </a:pPr>
            <a:endParaRPr u="none" spc="-20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429" y="5808736"/>
            <a:ext cx="65227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"/>
                <a:cs typeface="Arial"/>
              </a:rPr>
              <a:t>Senate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website: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7"/>
              </a:rPr>
              <a:t>http://senate.rutgers.edu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38983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6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Who</a:t>
            </a:r>
            <a:r>
              <a:rPr lang="en-US" dirty="0"/>
              <a:t>m</a:t>
            </a:r>
            <a:r>
              <a:rPr spc="-55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contact</a:t>
            </a:r>
            <a:r>
              <a:rPr spc="-70" dirty="0"/>
              <a:t> </a:t>
            </a:r>
            <a:r>
              <a:rPr dirty="0"/>
              <a:t>with</a:t>
            </a:r>
            <a:r>
              <a:rPr spc="-40" dirty="0"/>
              <a:t> </a:t>
            </a:r>
            <a:r>
              <a:rPr spc="-10" dirty="0"/>
              <a:t>questions?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3115" y="6389835"/>
            <a:ext cx="190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90957" y="2287937"/>
            <a:ext cx="2106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Questions?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200" y="3202337"/>
            <a:ext cx="6858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Arial"/>
                <a:cs typeface="Arial"/>
              </a:rPr>
              <a:t>First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lang="en-US" sz="3000" dirty="0">
                <a:latin typeface="Arial"/>
                <a:cs typeface="Arial"/>
              </a:rPr>
              <a:t>Senate meeting day (10am - 4pm)</a:t>
            </a:r>
            <a:r>
              <a:rPr sz="3000" spc="-10" dirty="0">
                <a:latin typeface="Arial"/>
                <a:cs typeface="Arial"/>
              </a:rPr>
              <a:t>:</a:t>
            </a:r>
            <a:endParaRPr sz="3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3000" b="1" dirty="0">
                <a:latin typeface="Arial"/>
                <a:cs typeface="Arial"/>
              </a:rPr>
              <a:t>Fri.</a:t>
            </a:r>
            <a:r>
              <a:rPr sz="3000" b="1" spc="-4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Sept.</a:t>
            </a:r>
            <a:r>
              <a:rPr sz="3000" b="1" spc="-40" dirty="0">
                <a:latin typeface="Arial"/>
                <a:cs typeface="Arial"/>
              </a:rPr>
              <a:t> </a:t>
            </a:r>
            <a:r>
              <a:rPr lang="en-US" sz="3000" b="1" spc="-25" dirty="0">
                <a:latin typeface="Arial"/>
                <a:cs typeface="Arial"/>
              </a:rPr>
              <a:t>18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6630</TotalTime>
  <Words>847</Words>
  <Application>Microsoft Macintosh PowerPoint</Application>
  <PresentationFormat>On-screen Show (4:3)</PresentationFormat>
  <Paragraphs>124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Agenda</vt:lpstr>
      <vt:lpstr>What is the Rutgers University Senate?</vt:lpstr>
      <vt:lpstr>Who are the Senators?</vt:lpstr>
      <vt:lpstr>How is the Senate managed?</vt:lpstr>
      <vt:lpstr>Senate committees and panels</vt:lpstr>
      <vt:lpstr>How does the Senate do its work?: Charges, reports, and resolutions</vt:lpstr>
      <vt:lpstr>How does the Senate do its work?: You</vt:lpstr>
      <vt:lpstr>Senate meetings</vt:lpstr>
      <vt:lpstr>Some feelings Senators may experience during Senate meetings: </vt:lpstr>
      <vt:lpstr>Some feelings Senate admin may experience during Senate meetings: </vt:lpstr>
      <vt:lpstr>Some feelings Senators may experience during Senate meetings: </vt:lpstr>
      <vt:lpstr>Some feelings Senators may experience during Senate meetings: </vt:lpstr>
      <vt:lpstr>Whom to contact with questions?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Rutgers University Senate 2022–2023</dc:title>
  <dc:creator>Vicki Hewitt</dc:creator>
  <cp:lastModifiedBy>Taryn Cooper</cp:lastModifiedBy>
  <cp:revision>188</cp:revision>
  <dcterms:created xsi:type="dcterms:W3CDTF">2025-08-04T18:09:01Z</dcterms:created>
  <dcterms:modified xsi:type="dcterms:W3CDTF">2026-09-11T20:06:33Z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2024-09-13T00:00:00Z</vt:filetime>
  </property>
  <property fmtid="{D5CDD505-2E9C-101B-9397-08002B2CF9AE}" pid="3" name="Creator">
    <vt:lpwstr>Acrobat PDFMaker 24 for PowerPoint</vt:lpwstr>
  </property>
  <property fmtid="{D5CDD505-2E9C-101B-9397-08002B2CF9AE}" pid="4" name="LastSaved">
    <vt:filetime>2025-08-04T00:00:00Z</vt:filetime>
  </property>
  <property fmtid="{D5CDD505-2E9C-101B-9397-08002B2CF9AE}" pid="5" name="Producer">
    <vt:lpwstr>Adobe PDF Library 24.3.86</vt:lpwstr>
  </property>
</Properties>
</file>